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256" r:id="rId2"/>
    <p:sldId id="325" r:id="rId3"/>
    <p:sldId id="261" r:id="rId4"/>
    <p:sldId id="422" r:id="rId5"/>
    <p:sldId id="397" r:id="rId6"/>
    <p:sldId id="398" r:id="rId7"/>
    <p:sldId id="323" r:id="rId8"/>
    <p:sldId id="416" r:id="rId9"/>
    <p:sldId id="421" r:id="rId10"/>
    <p:sldId id="396" r:id="rId11"/>
    <p:sldId id="417" r:id="rId12"/>
    <p:sldId id="400" r:id="rId13"/>
    <p:sldId id="415" r:id="rId14"/>
    <p:sldId id="401" r:id="rId15"/>
    <p:sldId id="287" r:id="rId16"/>
    <p:sldId id="286" r:id="rId17"/>
    <p:sldId id="412" r:id="rId18"/>
    <p:sldId id="405" r:id="rId19"/>
    <p:sldId id="413" r:id="rId20"/>
    <p:sldId id="260" r:id="rId21"/>
    <p:sldId id="262" r:id="rId22"/>
    <p:sldId id="267" r:id="rId23"/>
    <p:sldId id="269" r:id="rId24"/>
    <p:sldId id="388" r:id="rId25"/>
    <p:sldId id="418"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558"/>
    <p:restoredTop sz="94681"/>
  </p:normalViewPr>
  <p:slideViewPr>
    <p:cSldViewPr snapToGrid="0">
      <p:cViewPr varScale="1">
        <p:scale>
          <a:sx n="101" d="100"/>
          <a:sy n="101" d="100"/>
        </p:scale>
        <p:origin x="61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710E45-38B5-8C45-9D8B-604C7E02D165}" type="datetimeFigureOut">
              <a:rPr lang="en-US" smtClean="0"/>
              <a:t>3/28/2023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385A91-14A2-4845-8230-29D455AA3F5D}" type="slidenum">
              <a:rPr lang="en-US" smtClean="0"/>
              <a:t>‹#›</a:t>
            </a:fld>
            <a:endParaRPr lang="en-US"/>
          </a:p>
        </p:txBody>
      </p:sp>
    </p:spTree>
    <p:extLst>
      <p:ext uri="{BB962C8B-B14F-4D97-AF65-F5344CB8AC3E}">
        <p14:creationId xmlns:p14="http://schemas.microsoft.com/office/powerpoint/2010/main" val="2491220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85A91-14A2-4845-8230-29D455AA3F5D}" type="slidenum">
              <a:rPr lang="en-US" smtClean="0"/>
              <a:t>1</a:t>
            </a:fld>
            <a:endParaRPr lang="en-US"/>
          </a:p>
        </p:txBody>
      </p:sp>
    </p:spTree>
    <p:extLst>
      <p:ext uri="{BB962C8B-B14F-4D97-AF65-F5344CB8AC3E}">
        <p14:creationId xmlns:p14="http://schemas.microsoft.com/office/powerpoint/2010/main" val="38208921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85A91-14A2-4845-8230-29D455AA3F5D}" type="slidenum">
              <a:rPr lang="en-US" smtClean="0"/>
              <a:t>6</a:t>
            </a:fld>
            <a:endParaRPr lang="en-US"/>
          </a:p>
        </p:txBody>
      </p:sp>
    </p:spTree>
    <p:extLst>
      <p:ext uri="{BB962C8B-B14F-4D97-AF65-F5344CB8AC3E}">
        <p14:creationId xmlns:p14="http://schemas.microsoft.com/office/powerpoint/2010/main" val="39313865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85A91-14A2-4845-8230-29D455AA3F5D}" type="slidenum">
              <a:rPr lang="en-US" smtClean="0"/>
              <a:t>12</a:t>
            </a:fld>
            <a:endParaRPr lang="en-US"/>
          </a:p>
        </p:txBody>
      </p:sp>
    </p:spTree>
    <p:extLst>
      <p:ext uri="{BB962C8B-B14F-4D97-AF65-F5344CB8AC3E}">
        <p14:creationId xmlns:p14="http://schemas.microsoft.com/office/powerpoint/2010/main" val="40117346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85A91-14A2-4845-8230-29D455AA3F5D}" type="slidenum">
              <a:rPr lang="en-US" smtClean="0"/>
              <a:t>15</a:t>
            </a:fld>
            <a:endParaRPr lang="en-US"/>
          </a:p>
        </p:txBody>
      </p:sp>
    </p:spTree>
    <p:extLst>
      <p:ext uri="{BB962C8B-B14F-4D97-AF65-F5344CB8AC3E}">
        <p14:creationId xmlns:p14="http://schemas.microsoft.com/office/powerpoint/2010/main" val="15380353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85A91-14A2-4845-8230-29D455AA3F5D}" type="slidenum">
              <a:rPr lang="en-US" smtClean="0"/>
              <a:t>17</a:t>
            </a:fld>
            <a:endParaRPr lang="en-US"/>
          </a:p>
        </p:txBody>
      </p:sp>
    </p:spTree>
    <p:extLst>
      <p:ext uri="{BB962C8B-B14F-4D97-AF65-F5344CB8AC3E}">
        <p14:creationId xmlns:p14="http://schemas.microsoft.com/office/powerpoint/2010/main" val="40151926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BB579-86A1-C3E1-858A-1C401732EF7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40CCC240-0F4D-6275-8876-934802EC88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6B9CB1E5-3BE9-1910-C7D5-9BDCABF766D5}"/>
              </a:ext>
            </a:extLst>
          </p:cNvPr>
          <p:cNvSpPr>
            <a:spLocks noGrp="1"/>
          </p:cNvSpPr>
          <p:nvPr>
            <p:ph type="dt" sz="half" idx="10"/>
          </p:nvPr>
        </p:nvSpPr>
        <p:spPr/>
        <p:txBody>
          <a:bodyPr/>
          <a:lstStyle/>
          <a:p>
            <a:fld id="{24C77876-FA5A-C84C-AB52-4FC8F31C3C69}" type="datetimeFigureOut">
              <a:rPr lang="en-US" smtClean="0"/>
              <a:t>3/28/2023</a:t>
            </a:fld>
            <a:endParaRPr lang="en-US"/>
          </a:p>
        </p:txBody>
      </p:sp>
      <p:sp>
        <p:nvSpPr>
          <p:cNvPr id="5" name="Footer Placeholder 4">
            <a:extLst>
              <a:ext uri="{FF2B5EF4-FFF2-40B4-BE49-F238E27FC236}">
                <a16:creationId xmlns:a16="http://schemas.microsoft.com/office/drawing/2014/main" id="{6D17466C-4717-F7CF-E2F9-3CB787E74F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69D684-3064-B4B8-8FE5-76E253C972B2}"/>
              </a:ext>
            </a:extLst>
          </p:cNvPr>
          <p:cNvSpPr>
            <a:spLocks noGrp="1"/>
          </p:cNvSpPr>
          <p:nvPr>
            <p:ph type="sldNum" sz="quarter" idx="12"/>
          </p:nvPr>
        </p:nvSpPr>
        <p:spPr/>
        <p:txBody>
          <a:bodyPr/>
          <a:lstStyle/>
          <a:p>
            <a:fld id="{788099E9-AEE7-6349-8E0E-D51B3D81B2B4}" type="slidenum">
              <a:rPr lang="en-US" smtClean="0"/>
              <a:t>‹#›</a:t>
            </a:fld>
            <a:endParaRPr lang="en-US"/>
          </a:p>
        </p:txBody>
      </p:sp>
    </p:spTree>
    <p:extLst>
      <p:ext uri="{BB962C8B-B14F-4D97-AF65-F5344CB8AC3E}">
        <p14:creationId xmlns:p14="http://schemas.microsoft.com/office/powerpoint/2010/main" val="14112962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47A30D-988D-E60D-9A14-6CA2CB204EB5}"/>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A519E6B-03B6-3558-ED52-2C3B18970CC1}"/>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51C412B-F8CA-FEB7-ABE3-4CFDBCA99A80}"/>
              </a:ext>
            </a:extLst>
          </p:cNvPr>
          <p:cNvSpPr>
            <a:spLocks noGrp="1"/>
          </p:cNvSpPr>
          <p:nvPr>
            <p:ph type="dt" sz="half" idx="10"/>
          </p:nvPr>
        </p:nvSpPr>
        <p:spPr/>
        <p:txBody>
          <a:bodyPr/>
          <a:lstStyle/>
          <a:p>
            <a:fld id="{24C77876-FA5A-C84C-AB52-4FC8F31C3C69}" type="datetimeFigureOut">
              <a:rPr lang="en-US" smtClean="0"/>
              <a:t>3/28/2023</a:t>
            </a:fld>
            <a:endParaRPr lang="en-US"/>
          </a:p>
        </p:txBody>
      </p:sp>
      <p:sp>
        <p:nvSpPr>
          <p:cNvPr id="5" name="Footer Placeholder 4">
            <a:extLst>
              <a:ext uri="{FF2B5EF4-FFF2-40B4-BE49-F238E27FC236}">
                <a16:creationId xmlns:a16="http://schemas.microsoft.com/office/drawing/2014/main" id="{C10C00E9-D239-6774-1C4E-7776EF1E69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EA1C8B-101A-A6B7-4A21-B54534F3C45D}"/>
              </a:ext>
            </a:extLst>
          </p:cNvPr>
          <p:cNvSpPr>
            <a:spLocks noGrp="1"/>
          </p:cNvSpPr>
          <p:nvPr>
            <p:ph type="sldNum" sz="quarter" idx="12"/>
          </p:nvPr>
        </p:nvSpPr>
        <p:spPr/>
        <p:txBody>
          <a:bodyPr/>
          <a:lstStyle/>
          <a:p>
            <a:fld id="{788099E9-AEE7-6349-8E0E-D51B3D81B2B4}" type="slidenum">
              <a:rPr lang="en-US" smtClean="0"/>
              <a:t>‹#›</a:t>
            </a:fld>
            <a:endParaRPr lang="en-US"/>
          </a:p>
        </p:txBody>
      </p:sp>
    </p:spTree>
    <p:extLst>
      <p:ext uri="{BB962C8B-B14F-4D97-AF65-F5344CB8AC3E}">
        <p14:creationId xmlns:p14="http://schemas.microsoft.com/office/powerpoint/2010/main" val="2120329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492FEB4-33D4-D509-490B-CD0786995213}"/>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7D3E15E1-7683-C91D-EA6B-D402F2286B54}"/>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AFDCE14-61E3-45FB-5B6C-18A2C0D24BC5}"/>
              </a:ext>
            </a:extLst>
          </p:cNvPr>
          <p:cNvSpPr>
            <a:spLocks noGrp="1"/>
          </p:cNvSpPr>
          <p:nvPr>
            <p:ph type="dt" sz="half" idx="10"/>
          </p:nvPr>
        </p:nvSpPr>
        <p:spPr/>
        <p:txBody>
          <a:bodyPr/>
          <a:lstStyle/>
          <a:p>
            <a:fld id="{24C77876-FA5A-C84C-AB52-4FC8F31C3C69}" type="datetimeFigureOut">
              <a:rPr lang="en-US" smtClean="0"/>
              <a:t>3/28/2023</a:t>
            </a:fld>
            <a:endParaRPr lang="en-US"/>
          </a:p>
        </p:txBody>
      </p:sp>
      <p:sp>
        <p:nvSpPr>
          <p:cNvPr id="5" name="Footer Placeholder 4">
            <a:extLst>
              <a:ext uri="{FF2B5EF4-FFF2-40B4-BE49-F238E27FC236}">
                <a16:creationId xmlns:a16="http://schemas.microsoft.com/office/drawing/2014/main" id="{F822E5F9-96F0-BAD6-5F3D-1F36E47480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AA9A64-033E-8164-1F7D-4A7283D80B4B}"/>
              </a:ext>
            </a:extLst>
          </p:cNvPr>
          <p:cNvSpPr>
            <a:spLocks noGrp="1"/>
          </p:cNvSpPr>
          <p:nvPr>
            <p:ph type="sldNum" sz="quarter" idx="12"/>
          </p:nvPr>
        </p:nvSpPr>
        <p:spPr/>
        <p:txBody>
          <a:bodyPr/>
          <a:lstStyle/>
          <a:p>
            <a:fld id="{788099E9-AEE7-6349-8E0E-D51B3D81B2B4}" type="slidenum">
              <a:rPr lang="en-US" smtClean="0"/>
              <a:t>‹#›</a:t>
            </a:fld>
            <a:endParaRPr lang="en-US"/>
          </a:p>
        </p:txBody>
      </p:sp>
    </p:spTree>
    <p:extLst>
      <p:ext uri="{BB962C8B-B14F-4D97-AF65-F5344CB8AC3E}">
        <p14:creationId xmlns:p14="http://schemas.microsoft.com/office/powerpoint/2010/main" val="2974742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ED227-2079-C401-44D4-4864915E30AC}"/>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C567A3D-D2CE-4C1A-F8DE-CB6A4D1CF46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CDB4A3E-2AFC-9A64-26B3-32BE3BF92FA0}"/>
              </a:ext>
            </a:extLst>
          </p:cNvPr>
          <p:cNvSpPr>
            <a:spLocks noGrp="1"/>
          </p:cNvSpPr>
          <p:nvPr>
            <p:ph type="dt" sz="half" idx="10"/>
          </p:nvPr>
        </p:nvSpPr>
        <p:spPr/>
        <p:txBody>
          <a:bodyPr/>
          <a:lstStyle/>
          <a:p>
            <a:fld id="{24C77876-FA5A-C84C-AB52-4FC8F31C3C69}" type="datetimeFigureOut">
              <a:rPr lang="en-US" smtClean="0"/>
              <a:t>3/28/2023</a:t>
            </a:fld>
            <a:endParaRPr lang="en-US"/>
          </a:p>
        </p:txBody>
      </p:sp>
      <p:sp>
        <p:nvSpPr>
          <p:cNvPr id="5" name="Footer Placeholder 4">
            <a:extLst>
              <a:ext uri="{FF2B5EF4-FFF2-40B4-BE49-F238E27FC236}">
                <a16:creationId xmlns:a16="http://schemas.microsoft.com/office/drawing/2014/main" id="{52EEE39F-6DE0-EE7E-8445-DB60AF9EE6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8EE9EF-16C4-FA30-5BA8-6D31FC23A9BF}"/>
              </a:ext>
            </a:extLst>
          </p:cNvPr>
          <p:cNvSpPr>
            <a:spLocks noGrp="1"/>
          </p:cNvSpPr>
          <p:nvPr>
            <p:ph type="sldNum" sz="quarter" idx="12"/>
          </p:nvPr>
        </p:nvSpPr>
        <p:spPr/>
        <p:txBody>
          <a:bodyPr/>
          <a:lstStyle/>
          <a:p>
            <a:fld id="{788099E9-AEE7-6349-8E0E-D51B3D81B2B4}" type="slidenum">
              <a:rPr lang="en-US" smtClean="0"/>
              <a:t>‹#›</a:t>
            </a:fld>
            <a:endParaRPr lang="en-US"/>
          </a:p>
        </p:txBody>
      </p:sp>
    </p:spTree>
    <p:extLst>
      <p:ext uri="{BB962C8B-B14F-4D97-AF65-F5344CB8AC3E}">
        <p14:creationId xmlns:p14="http://schemas.microsoft.com/office/powerpoint/2010/main" val="316114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62CB3-D769-D259-DA49-5F07257B34B8}"/>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1C6F712C-2104-A77E-AB2A-74652AFFB1A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A8F65DFF-AC8F-4136-ECF6-29D985305DA9}"/>
              </a:ext>
            </a:extLst>
          </p:cNvPr>
          <p:cNvSpPr>
            <a:spLocks noGrp="1"/>
          </p:cNvSpPr>
          <p:nvPr>
            <p:ph type="dt" sz="half" idx="10"/>
          </p:nvPr>
        </p:nvSpPr>
        <p:spPr/>
        <p:txBody>
          <a:bodyPr/>
          <a:lstStyle/>
          <a:p>
            <a:fld id="{24C77876-FA5A-C84C-AB52-4FC8F31C3C69}" type="datetimeFigureOut">
              <a:rPr lang="en-US" smtClean="0"/>
              <a:t>3/28/2023</a:t>
            </a:fld>
            <a:endParaRPr lang="en-US"/>
          </a:p>
        </p:txBody>
      </p:sp>
      <p:sp>
        <p:nvSpPr>
          <p:cNvPr id="5" name="Footer Placeholder 4">
            <a:extLst>
              <a:ext uri="{FF2B5EF4-FFF2-40B4-BE49-F238E27FC236}">
                <a16:creationId xmlns:a16="http://schemas.microsoft.com/office/drawing/2014/main" id="{1006696C-57A9-310F-7BAA-8C855ECA67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88B63C-C4D9-6031-EB8A-2F0FE2A6DC03}"/>
              </a:ext>
            </a:extLst>
          </p:cNvPr>
          <p:cNvSpPr>
            <a:spLocks noGrp="1"/>
          </p:cNvSpPr>
          <p:nvPr>
            <p:ph type="sldNum" sz="quarter" idx="12"/>
          </p:nvPr>
        </p:nvSpPr>
        <p:spPr/>
        <p:txBody>
          <a:bodyPr/>
          <a:lstStyle/>
          <a:p>
            <a:fld id="{788099E9-AEE7-6349-8E0E-D51B3D81B2B4}" type="slidenum">
              <a:rPr lang="en-US" smtClean="0"/>
              <a:t>‹#›</a:t>
            </a:fld>
            <a:endParaRPr lang="en-US"/>
          </a:p>
        </p:txBody>
      </p:sp>
    </p:spTree>
    <p:extLst>
      <p:ext uri="{BB962C8B-B14F-4D97-AF65-F5344CB8AC3E}">
        <p14:creationId xmlns:p14="http://schemas.microsoft.com/office/powerpoint/2010/main" val="2211688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7CBC1-4C4B-B4DC-86CE-DCB8A18C357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9E2AA36C-2B87-EA55-19BA-D1A64570582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611761C1-6F24-CA81-F19F-ED174C36AB4C}"/>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1C4F3E69-2C97-878C-3B67-DF322A343E7D}"/>
              </a:ext>
            </a:extLst>
          </p:cNvPr>
          <p:cNvSpPr>
            <a:spLocks noGrp="1"/>
          </p:cNvSpPr>
          <p:nvPr>
            <p:ph type="dt" sz="half" idx="10"/>
          </p:nvPr>
        </p:nvSpPr>
        <p:spPr/>
        <p:txBody>
          <a:bodyPr/>
          <a:lstStyle/>
          <a:p>
            <a:fld id="{24C77876-FA5A-C84C-AB52-4FC8F31C3C69}" type="datetimeFigureOut">
              <a:rPr lang="en-US" smtClean="0"/>
              <a:t>3/28/2023</a:t>
            </a:fld>
            <a:endParaRPr lang="en-US"/>
          </a:p>
        </p:txBody>
      </p:sp>
      <p:sp>
        <p:nvSpPr>
          <p:cNvPr id="6" name="Footer Placeholder 5">
            <a:extLst>
              <a:ext uri="{FF2B5EF4-FFF2-40B4-BE49-F238E27FC236}">
                <a16:creationId xmlns:a16="http://schemas.microsoft.com/office/drawing/2014/main" id="{992E2EBA-77FF-9B7C-5EF7-474ACD6CAD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A6450B-B693-7459-4A4F-E807FAE06075}"/>
              </a:ext>
            </a:extLst>
          </p:cNvPr>
          <p:cNvSpPr>
            <a:spLocks noGrp="1"/>
          </p:cNvSpPr>
          <p:nvPr>
            <p:ph type="sldNum" sz="quarter" idx="12"/>
          </p:nvPr>
        </p:nvSpPr>
        <p:spPr/>
        <p:txBody>
          <a:bodyPr/>
          <a:lstStyle/>
          <a:p>
            <a:fld id="{788099E9-AEE7-6349-8E0E-D51B3D81B2B4}" type="slidenum">
              <a:rPr lang="en-US" smtClean="0"/>
              <a:t>‹#›</a:t>
            </a:fld>
            <a:endParaRPr lang="en-US"/>
          </a:p>
        </p:txBody>
      </p:sp>
    </p:spTree>
    <p:extLst>
      <p:ext uri="{BB962C8B-B14F-4D97-AF65-F5344CB8AC3E}">
        <p14:creationId xmlns:p14="http://schemas.microsoft.com/office/powerpoint/2010/main" val="23082541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6F1BC-4484-EA5A-C97A-38BF375891D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1AE993C-8030-46ED-710B-4FE2041E99B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F36C245-5FB9-00D8-3FA9-6D2ED1B4DFA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86F016B1-8F53-1C7D-308C-5FA2A60B27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4F7EE4C3-F7B2-95F3-D295-ECFFC0813505}"/>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CC3CA00-B4B2-D9B0-D208-C47A56E63FD9}"/>
              </a:ext>
            </a:extLst>
          </p:cNvPr>
          <p:cNvSpPr>
            <a:spLocks noGrp="1"/>
          </p:cNvSpPr>
          <p:nvPr>
            <p:ph type="dt" sz="half" idx="10"/>
          </p:nvPr>
        </p:nvSpPr>
        <p:spPr/>
        <p:txBody>
          <a:bodyPr/>
          <a:lstStyle/>
          <a:p>
            <a:fld id="{24C77876-FA5A-C84C-AB52-4FC8F31C3C69}" type="datetimeFigureOut">
              <a:rPr lang="en-US" smtClean="0"/>
              <a:t>3/28/2023</a:t>
            </a:fld>
            <a:endParaRPr lang="en-US"/>
          </a:p>
        </p:txBody>
      </p:sp>
      <p:sp>
        <p:nvSpPr>
          <p:cNvPr id="8" name="Footer Placeholder 7">
            <a:extLst>
              <a:ext uri="{FF2B5EF4-FFF2-40B4-BE49-F238E27FC236}">
                <a16:creationId xmlns:a16="http://schemas.microsoft.com/office/drawing/2014/main" id="{D302D334-DDF1-EE6B-964F-66D6890C22C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3221EB8-C131-05BB-69F3-AAB3E76836D4}"/>
              </a:ext>
            </a:extLst>
          </p:cNvPr>
          <p:cNvSpPr>
            <a:spLocks noGrp="1"/>
          </p:cNvSpPr>
          <p:nvPr>
            <p:ph type="sldNum" sz="quarter" idx="12"/>
          </p:nvPr>
        </p:nvSpPr>
        <p:spPr/>
        <p:txBody>
          <a:bodyPr/>
          <a:lstStyle/>
          <a:p>
            <a:fld id="{788099E9-AEE7-6349-8E0E-D51B3D81B2B4}" type="slidenum">
              <a:rPr lang="en-US" smtClean="0"/>
              <a:t>‹#›</a:t>
            </a:fld>
            <a:endParaRPr lang="en-US"/>
          </a:p>
        </p:txBody>
      </p:sp>
    </p:spTree>
    <p:extLst>
      <p:ext uri="{BB962C8B-B14F-4D97-AF65-F5344CB8AC3E}">
        <p14:creationId xmlns:p14="http://schemas.microsoft.com/office/powerpoint/2010/main" val="902922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7D04A-0C2A-9B4C-9B55-D2C4C68DA75A}"/>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4A84E8B9-9B85-F5EC-41E7-F916CC5B0952}"/>
              </a:ext>
            </a:extLst>
          </p:cNvPr>
          <p:cNvSpPr>
            <a:spLocks noGrp="1"/>
          </p:cNvSpPr>
          <p:nvPr>
            <p:ph type="dt" sz="half" idx="10"/>
          </p:nvPr>
        </p:nvSpPr>
        <p:spPr/>
        <p:txBody>
          <a:bodyPr/>
          <a:lstStyle/>
          <a:p>
            <a:fld id="{24C77876-FA5A-C84C-AB52-4FC8F31C3C69}" type="datetimeFigureOut">
              <a:rPr lang="en-US" smtClean="0"/>
              <a:t>3/28/2023</a:t>
            </a:fld>
            <a:endParaRPr lang="en-US"/>
          </a:p>
        </p:txBody>
      </p:sp>
      <p:sp>
        <p:nvSpPr>
          <p:cNvPr id="4" name="Footer Placeholder 3">
            <a:extLst>
              <a:ext uri="{FF2B5EF4-FFF2-40B4-BE49-F238E27FC236}">
                <a16:creationId xmlns:a16="http://schemas.microsoft.com/office/drawing/2014/main" id="{9A616B91-C875-A20F-4B70-86C3781A3F1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3CDCEFF-8DEC-A4C9-9D01-B0D0C14D11E8}"/>
              </a:ext>
            </a:extLst>
          </p:cNvPr>
          <p:cNvSpPr>
            <a:spLocks noGrp="1"/>
          </p:cNvSpPr>
          <p:nvPr>
            <p:ph type="sldNum" sz="quarter" idx="12"/>
          </p:nvPr>
        </p:nvSpPr>
        <p:spPr/>
        <p:txBody>
          <a:bodyPr/>
          <a:lstStyle/>
          <a:p>
            <a:fld id="{788099E9-AEE7-6349-8E0E-D51B3D81B2B4}" type="slidenum">
              <a:rPr lang="en-US" smtClean="0"/>
              <a:t>‹#›</a:t>
            </a:fld>
            <a:endParaRPr lang="en-US"/>
          </a:p>
        </p:txBody>
      </p:sp>
    </p:spTree>
    <p:extLst>
      <p:ext uri="{BB962C8B-B14F-4D97-AF65-F5344CB8AC3E}">
        <p14:creationId xmlns:p14="http://schemas.microsoft.com/office/powerpoint/2010/main" val="965466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0137F41-170F-2C66-8E30-BA51CF013954}"/>
              </a:ext>
            </a:extLst>
          </p:cNvPr>
          <p:cNvSpPr>
            <a:spLocks noGrp="1"/>
          </p:cNvSpPr>
          <p:nvPr>
            <p:ph type="dt" sz="half" idx="10"/>
          </p:nvPr>
        </p:nvSpPr>
        <p:spPr/>
        <p:txBody>
          <a:bodyPr/>
          <a:lstStyle/>
          <a:p>
            <a:fld id="{24C77876-FA5A-C84C-AB52-4FC8F31C3C69}" type="datetimeFigureOut">
              <a:rPr lang="en-US" smtClean="0"/>
              <a:t>3/28/2023</a:t>
            </a:fld>
            <a:endParaRPr lang="en-US"/>
          </a:p>
        </p:txBody>
      </p:sp>
      <p:sp>
        <p:nvSpPr>
          <p:cNvPr id="3" name="Footer Placeholder 2">
            <a:extLst>
              <a:ext uri="{FF2B5EF4-FFF2-40B4-BE49-F238E27FC236}">
                <a16:creationId xmlns:a16="http://schemas.microsoft.com/office/drawing/2014/main" id="{F2490A6B-7A4F-6749-D284-125EE0A04AF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2548F8E-3544-9A46-0830-B9D697A6A93C}"/>
              </a:ext>
            </a:extLst>
          </p:cNvPr>
          <p:cNvSpPr>
            <a:spLocks noGrp="1"/>
          </p:cNvSpPr>
          <p:nvPr>
            <p:ph type="sldNum" sz="quarter" idx="12"/>
          </p:nvPr>
        </p:nvSpPr>
        <p:spPr/>
        <p:txBody>
          <a:bodyPr/>
          <a:lstStyle/>
          <a:p>
            <a:fld id="{788099E9-AEE7-6349-8E0E-D51B3D81B2B4}" type="slidenum">
              <a:rPr lang="en-US" smtClean="0"/>
              <a:t>‹#›</a:t>
            </a:fld>
            <a:endParaRPr lang="en-US"/>
          </a:p>
        </p:txBody>
      </p:sp>
    </p:spTree>
    <p:extLst>
      <p:ext uri="{BB962C8B-B14F-4D97-AF65-F5344CB8AC3E}">
        <p14:creationId xmlns:p14="http://schemas.microsoft.com/office/powerpoint/2010/main" val="10758423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69AB2-B024-6929-E1DC-EC715FECFD5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07B4D2D-EE61-1258-3497-7FA297E57C6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A5EF9BC0-2A6B-B524-B268-3105090D74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FF7AB97-1790-C530-DC11-31A584AF4182}"/>
              </a:ext>
            </a:extLst>
          </p:cNvPr>
          <p:cNvSpPr>
            <a:spLocks noGrp="1"/>
          </p:cNvSpPr>
          <p:nvPr>
            <p:ph type="dt" sz="half" idx="10"/>
          </p:nvPr>
        </p:nvSpPr>
        <p:spPr/>
        <p:txBody>
          <a:bodyPr/>
          <a:lstStyle/>
          <a:p>
            <a:fld id="{24C77876-FA5A-C84C-AB52-4FC8F31C3C69}" type="datetimeFigureOut">
              <a:rPr lang="en-US" smtClean="0"/>
              <a:t>3/28/2023</a:t>
            </a:fld>
            <a:endParaRPr lang="en-US"/>
          </a:p>
        </p:txBody>
      </p:sp>
      <p:sp>
        <p:nvSpPr>
          <p:cNvPr id="6" name="Footer Placeholder 5">
            <a:extLst>
              <a:ext uri="{FF2B5EF4-FFF2-40B4-BE49-F238E27FC236}">
                <a16:creationId xmlns:a16="http://schemas.microsoft.com/office/drawing/2014/main" id="{64D6C5C3-6B4F-D87D-F8D9-92AD124B7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76B906-D238-09A3-C7C8-897B69B53A56}"/>
              </a:ext>
            </a:extLst>
          </p:cNvPr>
          <p:cNvSpPr>
            <a:spLocks noGrp="1"/>
          </p:cNvSpPr>
          <p:nvPr>
            <p:ph type="sldNum" sz="quarter" idx="12"/>
          </p:nvPr>
        </p:nvSpPr>
        <p:spPr/>
        <p:txBody>
          <a:bodyPr/>
          <a:lstStyle/>
          <a:p>
            <a:fld id="{788099E9-AEE7-6349-8E0E-D51B3D81B2B4}" type="slidenum">
              <a:rPr lang="en-US" smtClean="0"/>
              <a:t>‹#›</a:t>
            </a:fld>
            <a:endParaRPr lang="en-US"/>
          </a:p>
        </p:txBody>
      </p:sp>
    </p:spTree>
    <p:extLst>
      <p:ext uri="{BB962C8B-B14F-4D97-AF65-F5344CB8AC3E}">
        <p14:creationId xmlns:p14="http://schemas.microsoft.com/office/powerpoint/2010/main" val="34877368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1CF1C-DBA7-A9F3-5C78-0F96A830131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8F7932E-0FE8-691F-DC92-82AA5BAE87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ABCE1E0-C3BC-A542-CB27-E3C96CC845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44DD08A-1E13-CB1C-0CCE-674725F9C532}"/>
              </a:ext>
            </a:extLst>
          </p:cNvPr>
          <p:cNvSpPr>
            <a:spLocks noGrp="1"/>
          </p:cNvSpPr>
          <p:nvPr>
            <p:ph type="dt" sz="half" idx="10"/>
          </p:nvPr>
        </p:nvSpPr>
        <p:spPr/>
        <p:txBody>
          <a:bodyPr/>
          <a:lstStyle/>
          <a:p>
            <a:fld id="{24C77876-FA5A-C84C-AB52-4FC8F31C3C69}" type="datetimeFigureOut">
              <a:rPr lang="en-US" smtClean="0"/>
              <a:t>3/28/2023</a:t>
            </a:fld>
            <a:endParaRPr lang="en-US"/>
          </a:p>
        </p:txBody>
      </p:sp>
      <p:sp>
        <p:nvSpPr>
          <p:cNvPr id="6" name="Footer Placeholder 5">
            <a:extLst>
              <a:ext uri="{FF2B5EF4-FFF2-40B4-BE49-F238E27FC236}">
                <a16:creationId xmlns:a16="http://schemas.microsoft.com/office/drawing/2014/main" id="{57818F6D-DC58-20A3-EC39-24781B023B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0A1E4CE-1348-FCA4-EB68-BC3256A4B523}"/>
              </a:ext>
            </a:extLst>
          </p:cNvPr>
          <p:cNvSpPr>
            <a:spLocks noGrp="1"/>
          </p:cNvSpPr>
          <p:nvPr>
            <p:ph type="sldNum" sz="quarter" idx="12"/>
          </p:nvPr>
        </p:nvSpPr>
        <p:spPr/>
        <p:txBody>
          <a:bodyPr/>
          <a:lstStyle/>
          <a:p>
            <a:fld id="{788099E9-AEE7-6349-8E0E-D51B3D81B2B4}" type="slidenum">
              <a:rPr lang="en-US" smtClean="0"/>
              <a:t>‹#›</a:t>
            </a:fld>
            <a:endParaRPr lang="en-US"/>
          </a:p>
        </p:txBody>
      </p:sp>
    </p:spTree>
    <p:extLst>
      <p:ext uri="{BB962C8B-B14F-4D97-AF65-F5344CB8AC3E}">
        <p14:creationId xmlns:p14="http://schemas.microsoft.com/office/powerpoint/2010/main" val="41248469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41B940-1B86-4278-8C22-344600D3BF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6363C00-1638-2073-12D5-FCFAAC0C98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CED7811-A6C7-4660-06E4-A5C85236BA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C77876-FA5A-C84C-AB52-4FC8F31C3C69}" type="datetimeFigureOut">
              <a:rPr lang="en-US" smtClean="0"/>
              <a:t>3/28/2023</a:t>
            </a:fld>
            <a:endParaRPr lang="en-US"/>
          </a:p>
        </p:txBody>
      </p:sp>
      <p:sp>
        <p:nvSpPr>
          <p:cNvPr id="5" name="Footer Placeholder 4">
            <a:extLst>
              <a:ext uri="{FF2B5EF4-FFF2-40B4-BE49-F238E27FC236}">
                <a16:creationId xmlns:a16="http://schemas.microsoft.com/office/drawing/2014/main" id="{77F03B4E-4243-9264-21DB-2331458B0E7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79174AE-CE35-D7D7-1FCC-35446A5F1A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8099E9-AEE7-6349-8E0E-D51B3D81B2B4}" type="slidenum">
              <a:rPr lang="en-US" smtClean="0"/>
              <a:t>‹#›</a:t>
            </a:fld>
            <a:endParaRPr lang="en-US"/>
          </a:p>
        </p:txBody>
      </p:sp>
    </p:spTree>
    <p:extLst>
      <p:ext uri="{BB962C8B-B14F-4D97-AF65-F5344CB8AC3E}">
        <p14:creationId xmlns:p14="http://schemas.microsoft.com/office/powerpoint/2010/main" val="37477066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5.jpe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41236A3-8243-DE01-5004-540163B48E11}"/>
              </a:ext>
            </a:extLst>
          </p:cNvPr>
          <p:cNvSpPr txBox="1"/>
          <p:nvPr/>
        </p:nvSpPr>
        <p:spPr>
          <a:xfrm>
            <a:off x="193535" y="387322"/>
            <a:ext cx="11804930" cy="4401205"/>
          </a:xfrm>
          <a:prstGeom prst="rect">
            <a:avLst/>
          </a:prstGeom>
          <a:noFill/>
        </p:spPr>
        <p:txBody>
          <a:bodyPr wrap="square" rtlCol="0">
            <a:spAutoFit/>
          </a:bodyPr>
          <a:lstStyle/>
          <a:p>
            <a:r>
              <a:rPr lang="en-US" sz="4000" b="1" dirty="0">
                <a:solidFill>
                  <a:srgbClr val="002060"/>
                </a:solidFill>
                <a:latin typeface="Helvetica" pitchFamily="2" charset="0"/>
              </a:rPr>
              <a:t>From the white ears of </a:t>
            </a:r>
            <a:r>
              <a:rPr lang="en-US" sz="4000" b="1" dirty="0" err="1">
                <a:solidFill>
                  <a:srgbClr val="002060"/>
                </a:solidFill>
                <a:latin typeface="Helvetica" pitchFamily="2" charset="0"/>
              </a:rPr>
              <a:t>Ofsted</a:t>
            </a:r>
            <a:r>
              <a:rPr lang="en-US" sz="4000" b="1" dirty="0">
                <a:solidFill>
                  <a:srgbClr val="002060"/>
                </a:solidFill>
                <a:latin typeface="Helvetica" pitchFamily="2" charset="0"/>
              </a:rPr>
              <a:t> to the word gap: </a:t>
            </a:r>
          </a:p>
          <a:p>
            <a:r>
              <a:rPr lang="en-US" sz="3200" b="1" dirty="0">
                <a:solidFill>
                  <a:srgbClr val="002060"/>
                </a:solidFill>
                <a:latin typeface="Helvetica" pitchFamily="2" charset="0"/>
              </a:rPr>
              <a:t>language policing as a design feature of English education</a:t>
            </a:r>
          </a:p>
          <a:p>
            <a:endParaRPr lang="en-US" sz="3600" b="1" dirty="0">
              <a:solidFill>
                <a:srgbClr val="002060"/>
              </a:solidFill>
              <a:latin typeface="Helvetica" pitchFamily="2" charset="0"/>
            </a:endParaRPr>
          </a:p>
          <a:p>
            <a:r>
              <a:rPr lang="en-US" sz="3600" b="1" dirty="0">
                <a:latin typeface="Helvetica" pitchFamily="2" charset="0"/>
              </a:rPr>
              <a:t>The 22</a:t>
            </a:r>
            <a:r>
              <a:rPr lang="en-US" sz="3600" b="1" baseline="30000" dirty="0">
                <a:latin typeface="Helvetica" pitchFamily="2" charset="0"/>
              </a:rPr>
              <a:t>nd</a:t>
            </a:r>
            <a:r>
              <a:rPr lang="en-US" sz="3600" b="1" dirty="0">
                <a:latin typeface="Helvetica" pitchFamily="2" charset="0"/>
              </a:rPr>
              <a:t> Harold Rosen Lecture, March 2023</a:t>
            </a:r>
          </a:p>
          <a:p>
            <a:endParaRPr lang="en-US" sz="3600" b="1" dirty="0">
              <a:latin typeface="Helvetica" pitchFamily="2" charset="0"/>
            </a:endParaRPr>
          </a:p>
          <a:p>
            <a:r>
              <a:rPr lang="en-US" sz="3600" b="1" dirty="0">
                <a:latin typeface="Helvetica" pitchFamily="2" charset="0"/>
              </a:rPr>
              <a:t>Dr Ian Cushing</a:t>
            </a:r>
          </a:p>
          <a:p>
            <a:r>
              <a:rPr lang="en-US" sz="3200" b="1" dirty="0">
                <a:latin typeface="Helvetica" pitchFamily="2" charset="0"/>
              </a:rPr>
              <a:t>Edge Hill University</a:t>
            </a:r>
          </a:p>
          <a:p>
            <a:r>
              <a:rPr lang="en-US" sz="3200" b="1" dirty="0">
                <a:latin typeface="Helvetica" pitchFamily="2" charset="0"/>
              </a:rPr>
              <a:t>(Manchester Metropolitan University as of June 2023)</a:t>
            </a:r>
          </a:p>
        </p:txBody>
      </p:sp>
      <p:pic>
        <p:nvPicPr>
          <p:cNvPr id="2" name="Picture 2" descr="British Educational Research Association – CETI">
            <a:extLst>
              <a:ext uri="{FF2B5EF4-FFF2-40B4-BE49-F238E27FC236}">
                <a16:creationId xmlns:a16="http://schemas.microsoft.com/office/drawing/2014/main" id="{49BBA7BE-EE97-E4CD-0EFD-19FB08FC333E}"/>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t="40847"/>
          <a:stretch/>
        </p:blipFill>
        <p:spPr bwMode="auto">
          <a:xfrm>
            <a:off x="293318" y="5778718"/>
            <a:ext cx="3097292" cy="69196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psycCareers | Psychology Jobs &amp; Careers | American Psychological  Association (APA)">
            <a:extLst>
              <a:ext uri="{FF2B5EF4-FFF2-40B4-BE49-F238E27FC236}">
                <a16:creationId xmlns:a16="http://schemas.microsoft.com/office/drawing/2014/main" id="{ED303697-0BE0-CEF5-3635-BBC3CD7D2AB5}"/>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688909" y="5631145"/>
            <a:ext cx="2713223" cy="102802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B87F46E0-E883-B2B4-F7BA-ACCE67FF3482}"/>
              </a:ext>
            </a:extLst>
          </p:cNvPr>
          <p:cNvPicPr>
            <a:picLocks noChangeAspect="1"/>
          </p:cNvPicPr>
          <p:nvPr/>
        </p:nvPicPr>
        <p:blipFill>
          <a:blip r:embed="rId5"/>
          <a:stretch>
            <a:fillRect/>
          </a:stretch>
        </p:blipFill>
        <p:spPr>
          <a:xfrm>
            <a:off x="9578983" y="5612650"/>
            <a:ext cx="2319699" cy="987106"/>
          </a:xfrm>
          <a:prstGeom prst="rect">
            <a:avLst/>
          </a:prstGeom>
        </p:spPr>
      </p:pic>
      <p:pic>
        <p:nvPicPr>
          <p:cNvPr id="5" name="Picture 2" descr="BAAL: British Association for Applied Linguistics (@__BAAL) / Twitter">
            <a:extLst>
              <a:ext uri="{FF2B5EF4-FFF2-40B4-BE49-F238E27FC236}">
                <a16:creationId xmlns:a16="http://schemas.microsoft.com/office/drawing/2014/main" id="{D366E87C-7A86-6C8B-7021-6F2B62676FA8}"/>
              </a:ext>
            </a:extLst>
          </p:cNvPr>
          <p:cNvPicPr>
            <a:picLocks noChangeAspect="1" noChangeArrowheads="1"/>
          </p:cNvPicPr>
          <p:nvPr/>
        </p:nvPicPr>
        <p:blipFill rotWithShape="1">
          <a:blip r:embed="rId6" cstate="print">
            <a:extLst>
              <a:ext uri="{28A0092B-C50C-407E-A947-70E740481C1C}">
                <a14:useLocalDpi xmlns:a14="http://schemas.microsoft.com/office/drawing/2010/main"/>
              </a:ext>
            </a:extLst>
          </a:blip>
          <a:srcRect/>
          <a:stretch/>
        </p:blipFill>
        <p:spPr bwMode="auto">
          <a:xfrm>
            <a:off x="6918367" y="5631145"/>
            <a:ext cx="2144381" cy="9871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78250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3A1E8B0-8477-E3EB-F49D-97F3A6E9D1AD}"/>
              </a:ext>
            </a:extLst>
          </p:cNvPr>
          <p:cNvSpPr txBox="1"/>
          <p:nvPr/>
        </p:nvSpPr>
        <p:spPr>
          <a:xfrm>
            <a:off x="293317" y="148083"/>
            <a:ext cx="12308585" cy="584775"/>
          </a:xfrm>
          <a:prstGeom prst="rect">
            <a:avLst/>
          </a:prstGeom>
          <a:noFill/>
        </p:spPr>
        <p:txBody>
          <a:bodyPr wrap="square">
            <a:spAutoFit/>
          </a:bodyPr>
          <a:lstStyle/>
          <a:p>
            <a:r>
              <a:rPr lang="en-GB" sz="3200" b="1" dirty="0">
                <a:solidFill>
                  <a:srgbClr val="000000"/>
                </a:solidFill>
                <a:latin typeface="Helvetica" pitchFamily="2" charset="0"/>
              </a:rPr>
              <a:t>Language policing is a structure, not an event</a:t>
            </a:r>
            <a:endParaRPr lang="en-US" dirty="0">
              <a:latin typeface="Helvetica" pitchFamily="2" charset="0"/>
            </a:endParaRPr>
          </a:p>
        </p:txBody>
      </p:sp>
      <p:pic>
        <p:nvPicPr>
          <p:cNvPr id="5" name="Picture 4">
            <a:extLst>
              <a:ext uri="{FF2B5EF4-FFF2-40B4-BE49-F238E27FC236}">
                <a16:creationId xmlns:a16="http://schemas.microsoft.com/office/drawing/2014/main" id="{8D67B61A-4758-3A57-31A5-3285B3850286}"/>
              </a:ext>
            </a:extLst>
          </p:cNvPr>
          <p:cNvPicPr>
            <a:picLocks noChangeAspect="1"/>
          </p:cNvPicPr>
          <p:nvPr/>
        </p:nvPicPr>
        <p:blipFill>
          <a:blip r:embed="rId2"/>
          <a:stretch>
            <a:fillRect/>
          </a:stretch>
        </p:blipFill>
        <p:spPr>
          <a:xfrm>
            <a:off x="7112268" y="1539395"/>
            <a:ext cx="3089457" cy="4630683"/>
          </a:xfrm>
          <a:prstGeom prst="rect">
            <a:avLst/>
          </a:prstGeom>
        </p:spPr>
      </p:pic>
      <p:pic>
        <p:nvPicPr>
          <p:cNvPr id="1026" name="Picture 2">
            <a:extLst>
              <a:ext uri="{FF2B5EF4-FFF2-40B4-BE49-F238E27FC236}">
                <a16:creationId xmlns:a16="http://schemas.microsoft.com/office/drawing/2014/main" id="{ADC9751C-5092-65DC-F9E5-E1C898B3E4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0277" y="1495168"/>
            <a:ext cx="3089457" cy="46527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66268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3A1E8B0-8477-E3EB-F49D-97F3A6E9D1AD}"/>
              </a:ext>
            </a:extLst>
          </p:cNvPr>
          <p:cNvSpPr txBox="1"/>
          <p:nvPr/>
        </p:nvSpPr>
        <p:spPr>
          <a:xfrm>
            <a:off x="293317" y="148083"/>
            <a:ext cx="12308585" cy="584775"/>
          </a:xfrm>
          <a:prstGeom prst="rect">
            <a:avLst/>
          </a:prstGeom>
          <a:noFill/>
        </p:spPr>
        <p:txBody>
          <a:bodyPr wrap="square">
            <a:spAutoFit/>
          </a:bodyPr>
          <a:lstStyle/>
          <a:p>
            <a:r>
              <a:rPr lang="en-GB" sz="3200" b="1" dirty="0">
                <a:solidFill>
                  <a:srgbClr val="000000"/>
                </a:solidFill>
                <a:latin typeface="Helvetica" pitchFamily="2" charset="0"/>
              </a:rPr>
              <a:t>Anti-Blackness is a design feature of English education</a:t>
            </a:r>
            <a:endParaRPr lang="en-US" dirty="0">
              <a:latin typeface="Helvetica" pitchFamily="2" charset="0"/>
            </a:endParaRPr>
          </a:p>
        </p:txBody>
      </p:sp>
      <p:graphicFrame>
        <p:nvGraphicFramePr>
          <p:cNvPr id="2" name="Table 1">
            <a:extLst>
              <a:ext uri="{FF2B5EF4-FFF2-40B4-BE49-F238E27FC236}">
                <a16:creationId xmlns:a16="http://schemas.microsoft.com/office/drawing/2014/main" id="{345499D4-29BC-27EA-592B-2A249D7C7816}"/>
              </a:ext>
            </a:extLst>
          </p:cNvPr>
          <p:cNvGraphicFramePr>
            <a:graphicFrameLocks noGrp="1"/>
          </p:cNvGraphicFramePr>
          <p:nvPr>
            <p:extLst>
              <p:ext uri="{D42A27DB-BD31-4B8C-83A1-F6EECF244321}">
                <p14:modId xmlns:p14="http://schemas.microsoft.com/office/powerpoint/2010/main" val="318895926"/>
              </p:ext>
            </p:extLst>
          </p:nvPr>
        </p:nvGraphicFramePr>
        <p:xfrm>
          <a:off x="293317" y="1125218"/>
          <a:ext cx="11611712" cy="5486400"/>
        </p:xfrm>
        <a:graphic>
          <a:graphicData uri="http://schemas.openxmlformats.org/drawingml/2006/table">
            <a:tbl>
              <a:tblPr firstRow="1" firstCol="1" bandRow="1">
                <a:tableStyleId>{5C22544A-7EE6-4342-B048-85BDC9FD1C3A}</a:tableStyleId>
              </a:tblPr>
              <a:tblGrid>
                <a:gridCol w="2322218">
                  <a:extLst>
                    <a:ext uri="{9D8B030D-6E8A-4147-A177-3AD203B41FA5}">
                      <a16:colId xmlns:a16="http://schemas.microsoft.com/office/drawing/2014/main" val="1382103778"/>
                    </a:ext>
                  </a:extLst>
                </a:gridCol>
                <a:gridCol w="9289494">
                  <a:extLst>
                    <a:ext uri="{9D8B030D-6E8A-4147-A177-3AD203B41FA5}">
                      <a16:colId xmlns:a16="http://schemas.microsoft.com/office/drawing/2014/main" val="3326184599"/>
                    </a:ext>
                  </a:extLst>
                </a:gridCol>
              </a:tblGrid>
              <a:tr h="229018">
                <a:tc>
                  <a:txBody>
                    <a:bodyPr/>
                    <a:lstStyle/>
                    <a:p>
                      <a:r>
                        <a:rPr lang="en-GB" sz="2000" dirty="0">
                          <a:effectLst/>
                          <a:latin typeface="Helvetica" pitchFamily="2" charset="0"/>
                          <a:ea typeface="Calibri" panose="020F0502020204030204" pitchFamily="34" charset="0"/>
                          <a:cs typeface="Times New Roman" panose="02020603050405020304" pitchFamily="18" charset="0"/>
                        </a:rPr>
                        <a:t>Type</a:t>
                      </a:r>
                    </a:p>
                  </a:txBody>
                  <a:tcPr marL="46845" marR="46845" marT="0" marB="0"/>
                </a:tc>
                <a:tc>
                  <a:txBody>
                    <a:bodyPr/>
                    <a:lstStyle/>
                    <a:p>
                      <a:r>
                        <a:rPr lang="en-GB" sz="2000" dirty="0">
                          <a:effectLst/>
                          <a:latin typeface="Helvetica" pitchFamily="2" charset="0"/>
                          <a:ea typeface="Calibri" panose="020F0502020204030204" pitchFamily="34" charset="0"/>
                          <a:cs typeface="Times New Roman" panose="02020603050405020304" pitchFamily="18" charset="0"/>
                        </a:rPr>
                        <a:t>Example as applied to England</a:t>
                      </a:r>
                    </a:p>
                  </a:txBody>
                  <a:tcPr marL="46845" marR="46845" marT="0" marB="0"/>
                </a:tc>
                <a:extLst>
                  <a:ext uri="{0D108BD9-81ED-4DB2-BD59-A6C34878D82A}">
                    <a16:rowId xmlns:a16="http://schemas.microsoft.com/office/drawing/2014/main" val="3977589421"/>
                  </a:ext>
                </a:extLst>
              </a:tr>
              <a:tr h="801562">
                <a:tc>
                  <a:txBody>
                    <a:bodyPr/>
                    <a:lstStyle/>
                    <a:p>
                      <a:r>
                        <a:rPr lang="en-GB" sz="2000" dirty="0">
                          <a:effectLst/>
                          <a:latin typeface="Helvetica" pitchFamily="2" charset="0"/>
                        </a:rPr>
                        <a:t>Physical violence</a:t>
                      </a:r>
                      <a:endParaRPr lang="en-GB" sz="2000" dirty="0">
                        <a:effectLst/>
                        <a:latin typeface="Helvetica" pitchFamily="2" charset="0"/>
                        <a:ea typeface="Calibri" panose="020F0502020204030204" pitchFamily="34" charset="0"/>
                        <a:cs typeface="Times New Roman" panose="02020603050405020304" pitchFamily="18" charset="0"/>
                      </a:endParaRPr>
                    </a:p>
                  </a:txBody>
                  <a:tcPr marL="46845" marR="46845" marT="0" marB="0"/>
                </a:tc>
                <a:tc>
                  <a:txBody>
                    <a:bodyPr/>
                    <a:lstStyle/>
                    <a:p>
                      <a:r>
                        <a:rPr lang="en-GB" sz="2000" dirty="0">
                          <a:effectLst/>
                          <a:latin typeface="Helvetica" pitchFamily="2" charset="0"/>
                        </a:rPr>
                        <a:t>The presence of police offers in school which further criminalises Black children (e.g. Joseph-Salisbury 2021); anti-Black hair policies (Banks 2000). </a:t>
                      </a:r>
                    </a:p>
                    <a:p>
                      <a:endParaRPr lang="en-GB" sz="2000" dirty="0">
                        <a:effectLst/>
                        <a:latin typeface="Helvetica" pitchFamily="2" charset="0"/>
                        <a:ea typeface="Calibri" panose="020F0502020204030204" pitchFamily="34" charset="0"/>
                        <a:cs typeface="Times New Roman" panose="02020603050405020304" pitchFamily="18" charset="0"/>
                      </a:endParaRPr>
                    </a:p>
                    <a:p>
                      <a:endParaRPr lang="en-GB" sz="2000" dirty="0">
                        <a:effectLst/>
                        <a:latin typeface="Helvetica" pitchFamily="2" charset="0"/>
                        <a:ea typeface="Calibri" panose="020F0502020204030204" pitchFamily="34" charset="0"/>
                        <a:cs typeface="Times New Roman" panose="02020603050405020304" pitchFamily="18" charset="0"/>
                      </a:endParaRPr>
                    </a:p>
                  </a:txBody>
                  <a:tcPr marL="46845" marR="46845" marT="0" marB="0"/>
                </a:tc>
                <a:extLst>
                  <a:ext uri="{0D108BD9-81ED-4DB2-BD59-A6C34878D82A}">
                    <a16:rowId xmlns:a16="http://schemas.microsoft.com/office/drawing/2014/main" val="1776385866"/>
                  </a:ext>
                </a:extLst>
              </a:tr>
              <a:tr h="801562">
                <a:tc>
                  <a:txBody>
                    <a:bodyPr/>
                    <a:lstStyle/>
                    <a:p>
                      <a:r>
                        <a:rPr lang="en-GB" sz="2000" dirty="0">
                          <a:effectLst/>
                          <a:latin typeface="Helvetica" pitchFamily="2" charset="0"/>
                        </a:rPr>
                        <a:t>Linguistic violence</a:t>
                      </a:r>
                      <a:endParaRPr lang="en-GB" sz="2000" dirty="0">
                        <a:effectLst/>
                        <a:latin typeface="Helvetica" pitchFamily="2" charset="0"/>
                        <a:ea typeface="Calibri" panose="020F0502020204030204" pitchFamily="34" charset="0"/>
                        <a:cs typeface="Times New Roman" panose="02020603050405020304" pitchFamily="18" charset="0"/>
                      </a:endParaRPr>
                    </a:p>
                  </a:txBody>
                  <a:tcPr marL="46845" marR="46845" marT="0" marB="0"/>
                </a:tc>
                <a:tc>
                  <a:txBody>
                    <a:bodyPr/>
                    <a:lstStyle/>
                    <a:p>
                      <a:r>
                        <a:rPr lang="en-GB" sz="2000" dirty="0">
                          <a:effectLst/>
                          <a:latin typeface="Helvetica" pitchFamily="2" charset="0"/>
                        </a:rPr>
                        <a:t>Ofsted’s hostile policing of language (Cushing &amp; Snell 2022); so-called word gap interventions which miscategorise Black, working-class children’s language (Allen &amp; Spencer 2022; Cushing 2023).</a:t>
                      </a:r>
                      <a:endParaRPr lang="en-GB" sz="2000" dirty="0">
                        <a:effectLst/>
                        <a:latin typeface="Helvetica" pitchFamily="2" charset="0"/>
                        <a:ea typeface="Calibri" panose="020F0502020204030204" pitchFamily="34" charset="0"/>
                        <a:cs typeface="Times New Roman" panose="02020603050405020304" pitchFamily="18" charset="0"/>
                      </a:endParaRPr>
                    </a:p>
                    <a:p>
                      <a:endParaRPr lang="en-GB" sz="2000" dirty="0">
                        <a:effectLst/>
                        <a:latin typeface="Helvetica" pitchFamily="2" charset="0"/>
                        <a:ea typeface="Calibri" panose="020F0502020204030204" pitchFamily="34" charset="0"/>
                        <a:cs typeface="Times New Roman" panose="02020603050405020304" pitchFamily="18" charset="0"/>
                      </a:endParaRPr>
                    </a:p>
                    <a:p>
                      <a:endParaRPr lang="en-GB" sz="2000" dirty="0">
                        <a:effectLst/>
                        <a:latin typeface="Helvetica" pitchFamily="2" charset="0"/>
                        <a:ea typeface="Calibri" panose="020F0502020204030204" pitchFamily="34" charset="0"/>
                        <a:cs typeface="Times New Roman" panose="02020603050405020304" pitchFamily="18" charset="0"/>
                      </a:endParaRPr>
                    </a:p>
                  </a:txBody>
                  <a:tcPr marL="46845" marR="46845" marT="0" marB="0"/>
                </a:tc>
                <a:extLst>
                  <a:ext uri="{0D108BD9-81ED-4DB2-BD59-A6C34878D82A}">
                    <a16:rowId xmlns:a16="http://schemas.microsoft.com/office/drawing/2014/main" val="3659580329"/>
                  </a:ext>
                </a:extLst>
              </a:tr>
              <a:tr h="801562">
                <a:tc>
                  <a:txBody>
                    <a:bodyPr/>
                    <a:lstStyle/>
                    <a:p>
                      <a:r>
                        <a:rPr lang="en-GB" sz="2000" dirty="0">
                          <a:effectLst/>
                          <a:latin typeface="Helvetica" pitchFamily="2" charset="0"/>
                        </a:rPr>
                        <a:t>Curricular and pedagogical violence</a:t>
                      </a:r>
                      <a:endParaRPr lang="en-GB" sz="2000" dirty="0">
                        <a:effectLst/>
                        <a:latin typeface="Helvetica" pitchFamily="2" charset="0"/>
                        <a:ea typeface="Calibri" panose="020F0502020204030204" pitchFamily="34" charset="0"/>
                        <a:cs typeface="Times New Roman" panose="02020603050405020304" pitchFamily="18" charset="0"/>
                      </a:endParaRPr>
                    </a:p>
                  </a:txBody>
                  <a:tcPr marL="46845" marR="46845" marT="0" marB="0"/>
                </a:tc>
                <a:tc>
                  <a:txBody>
                    <a:bodyPr/>
                    <a:lstStyle/>
                    <a:p>
                      <a:r>
                        <a:rPr lang="en-GB" sz="2000" dirty="0">
                          <a:effectLst/>
                          <a:latin typeface="Helvetica" pitchFamily="2" charset="0"/>
                        </a:rPr>
                        <a:t>National curricula rooted in white supremacist and colonial logics which deny Black voices a space in the classroom (e.g. </a:t>
                      </a:r>
                      <a:r>
                        <a:rPr lang="en-GB" sz="2000" dirty="0" err="1">
                          <a:effectLst/>
                          <a:latin typeface="Helvetica" pitchFamily="2" charset="0"/>
                        </a:rPr>
                        <a:t>Iffath</a:t>
                      </a:r>
                      <a:r>
                        <a:rPr lang="en-GB" sz="2000" dirty="0">
                          <a:effectLst/>
                          <a:latin typeface="Helvetica" pitchFamily="2" charset="0"/>
                        </a:rPr>
                        <a:t> 2020).</a:t>
                      </a:r>
                    </a:p>
                    <a:p>
                      <a:r>
                        <a:rPr lang="en-GB" sz="2000" dirty="0">
                          <a:effectLst/>
                          <a:latin typeface="Helvetica" pitchFamily="2" charset="0"/>
                        </a:rPr>
                        <a:t> </a:t>
                      </a:r>
                    </a:p>
                    <a:p>
                      <a:endParaRPr lang="en-GB" sz="2000" dirty="0">
                        <a:effectLst/>
                        <a:latin typeface="Helvetica" pitchFamily="2" charset="0"/>
                        <a:ea typeface="Calibri" panose="020F0502020204030204" pitchFamily="34" charset="0"/>
                        <a:cs typeface="Times New Roman" panose="02020603050405020304" pitchFamily="18" charset="0"/>
                      </a:endParaRPr>
                    </a:p>
                  </a:txBody>
                  <a:tcPr marL="46845" marR="46845" marT="0" marB="0"/>
                </a:tc>
                <a:extLst>
                  <a:ext uri="{0D108BD9-81ED-4DB2-BD59-A6C34878D82A}">
                    <a16:rowId xmlns:a16="http://schemas.microsoft.com/office/drawing/2014/main" val="2264416944"/>
                  </a:ext>
                </a:extLst>
              </a:tr>
              <a:tr h="916071">
                <a:tc>
                  <a:txBody>
                    <a:bodyPr/>
                    <a:lstStyle/>
                    <a:p>
                      <a:r>
                        <a:rPr lang="en-GB" sz="2000">
                          <a:effectLst/>
                          <a:latin typeface="Helvetica" pitchFamily="2" charset="0"/>
                        </a:rPr>
                        <a:t>Systemic school violence</a:t>
                      </a:r>
                      <a:endParaRPr lang="en-GB" sz="2000">
                        <a:effectLst/>
                        <a:latin typeface="Helvetica" pitchFamily="2" charset="0"/>
                        <a:ea typeface="Calibri" panose="020F0502020204030204" pitchFamily="34" charset="0"/>
                        <a:cs typeface="Times New Roman" panose="02020603050405020304" pitchFamily="18" charset="0"/>
                      </a:endParaRPr>
                    </a:p>
                  </a:txBody>
                  <a:tcPr marL="46845" marR="46845" marT="0" marB="0"/>
                </a:tc>
                <a:tc>
                  <a:txBody>
                    <a:bodyPr/>
                    <a:lstStyle/>
                    <a:p>
                      <a:r>
                        <a:rPr lang="en-GB" sz="2000" dirty="0">
                          <a:effectLst/>
                          <a:latin typeface="Helvetica" pitchFamily="2" charset="0"/>
                        </a:rPr>
                        <a:t>Punitive behaviour policies (e.g. Bei et al 2021) and teacher education policies built on whiteness (e.g. Lander 2014).</a:t>
                      </a:r>
                    </a:p>
                    <a:p>
                      <a:endParaRPr lang="en-GB" sz="2000" dirty="0">
                        <a:effectLst/>
                        <a:latin typeface="Helvetica" pitchFamily="2" charset="0"/>
                        <a:ea typeface="Calibri" panose="020F0502020204030204" pitchFamily="34" charset="0"/>
                        <a:cs typeface="Times New Roman" panose="02020603050405020304" pitchFamily="18" charset="0"/>
                      </a:endParaRPr>
                    </a:p>
                    <a:p>
                      <a:endParaRPr lang="en-GB" sz="2000" dirty="0">
                        <a:effectLst/>
                        <a:latin typeface="Helvetica" pitchFamily="2" charset="0"/>
                        <a:ea typeface="Calibri" panose="020F0502020204030204" pitchFamily="34" charset="0"/>
                        <a:cs typeface="Times New Roman" panose="02020603050405020304" pitchFamily="18" charset="0"/>
                      </a:endParaRPr>
                    </a:p>
                  </a:txBody>
                  <a:tcPr marL="46845" marR="46845" marT="0" marB="0"/>
                </a:tc>
                <a:extLst>
                  <a:ext uri="{0D108BD9-81ED-4DB2-BD59-A6C34878D82A}">
                    <a16:rowId xmlns:a16="http://schemas.microsoft.com/office/drawing/2014/main" val="707145617"/>
                  </a:ext>
                </a:extLst>
              </a:tr>
            </a:tbl>
          </a:graphicData>
        </a:graphic>
      </p:graphicFrame>
    </p:spTree>
    <p:extLst>
      <p:ext uri="{BB962C8B-B14F-4D97-AF65-F5344CB8AC3E}">
        <p14:creationId xmlns:p14="http://schemas.microsoft.com/office/powerpoint/2010/main" val="8654628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3A1E8B0-8477-E3EB-F49D-97F3A6E9D1AD}"/>
              </a:ext>
            </a:extLst>
          </p:cNvPr>
          <p:cNvSpPr txBox="1"/>
          <p:nvPr/>
        </p:nvSpPr>
        <p:spPr>
          <a:xfrm>
            <a:off x="293317" y="148083"/>
            <a:ext cx="12308585" cy="584775"/>
          </a:xfrm>
          <a:prstGeom prst="rect">
            <a:avLst/>
          </a:prstGeom>
          <a:noFill/>
        </p:spPr>
        <p:txBody>
          <a:bodyPr wrap="square">
            <a:spAutoFit/>
          </a:bodyPr>
          <a:lstStyle/>
          <a:p>
            <a:r>
              <a:rPr lang="en-GB" sz="3200" b="1" dirty="0">
                <a:solidFill>
                  <a:srgbClr val="000000"/>
                </a:solidFill>
                <a:latin typeface="Helvetica" pitchFamily="2" charset="0"/>
              </a:rPr>
              <a:t>Curriculum as colonial: the knowledge-rich project</a:t>
            </a:r>
            <a:endParaRPr lang="en-US" dirty="0">
              <a:latin typeface="Helvetica" pitchFamily="2" charset="0"/>
            </a:endParaRPr>
          </a:p>
        </p:txBody>
      </p:sp>
      <p:pic>
        <p:nvPicPr>
          <p:cNvPr id="5" name="Picture 4" descr="Text&#10;&#10;Description automatically generated">
            <a:extLst>
              <a:ext uri="{FF2B5EF4-FFF2-40B4-BE49-F238E27FC236}">
                <a16:creationId xmlns:a16="http://schemas.microsoft.com/office/drawing/2014/main" id="{CF174F46-AD5A-BFE9-BF7D-8CCE651E939F}"/>
              </a:ext>
            </a:extLst>
          </p:cNvPr>
          <p:cNvPicPr>
            <a:picLocks noChangeAspect="1"/>
          </p:cNvPicPr>
          <p:nvPr/>
        </p:nvPicPr>
        <p:blipFill>
          <a:blip r:embed="rId3"/>
          <a:stretch>
            <a:fillRect/>
          </a:stretch>
        </p:blipFill>
        <p:spPr>
          <a:xfrm>
            <a:off x="4667099" y="1029553"/>
            <a:ext cx="2187787" cy="3454765"/>
          </a:xfrm>
          <a:prstGeom prst="rect">
            <a:avLst/>
          </a:prstGeom>
          <a:ln>
            <a:solidFill>
              <a:schemeClr val="accent1"/>
            </a:solidFill>
          </a:ln>
        </p:spPr>
      </p:pic>
      <p:pic>
        <p:nvPicPr>
          <p:cNvPr id="6" name="Picture 5" descr="Text, letter&#10;&#10;Description automatically generated">
            <a:extLst>
              <a:ext uri="{FF2B5EF4-FFF2-40B4-BE49-F238E27FC236}">
                <a16:creationId xmlns:a16="http://schemas.microsoft.com/office/drawing/2014/main" id="{C17FB7F8-995E-BCE4-FA64-65B57118F800}"/>
              </a:ext>
            </a:extLst>
          </p:cNvPr>
          <p:cNvPicPr>
            <a:picLocks noChangeAspect="1"/>
          </p:cNvPicPr>
          <p:nvPr/>
        </p:nvPicPr>
        <p:blipFill>
          <a:blip r:embed="rId4"/>
          <a:stretch>
            <a:fillRect/>
          </a:stretch>
        </p:blipFill>
        <p:spPr>
          <a:xfrm>
            <a:off x="884456" y="997709"/>
            <a:ext cx="2176486" cy="3454765"/>
          </a:xfrm>
          <a:prstGeom prst="rect">
            <a:avLst/>
          </a:prstGeom>
          <a:ln>
            <a:solidFill>
              <a:schemeClr val="accent1"/>
            </a:solidFill>
          </a:ln>
        </p:spPr>
      </p:pic>
      <p:sp>
        <p:nvSpPr>
          <p:cNvPr id="9" name="TextBox 8">
            <a:extLst>
              <a:ext uri="{FF2B5EF4-FFF2-40B4-BE49-F238E27FC236}">
                <a16:creationId xmlns:a16="http://schemas.microsoft.com/office/drawing/2014/main" id="{629BF696-EE19-5A8F-3953-B6ABA8478DD7}"/>
              </a:ext>
            </a:extLst>
          </p:cNvPr>
          <p:cNvSpPr txBox="1"/>
          <p:nvPr/>
        </p:nvSpPr>
        <p:spPr>
          <a:xfrm>
            <a:off x="884456" y="4883417"/>
            <a:ext cx="6301946" cy="461665"/>
          </a:xfrm>
          <a:prstGeom prst="rect">
            <a:avLst/>
          </a:prstGeom>
          <a:noFill/>
        </p:spPr>
        <p:txBody>
          <a:bodyPr wrap="square">
            <a:spAutoFit/>
          </a:bodyPr>
          <a:lstStyle/>
          <a:p>
            <a:r>
              <a:rPr lang="en-GB" sz="2400" b="1" dirty="0">
                <a:solidFill>
                  <a:srgbClr val="000000"/>
                </a:solidFill>
                <a:latin typeface="Helvetica" pitchFamily="2" charset="0"/>
              </a:rPr>
              <a:t>Bennett 1987</a:t>
            </a:r>
            <a:endParaRPr lang="en-US" sz="2400" b="1" dirty="0"/>
          </a:p>
        </p:txBody>
      </p:sp>
      <p:sp>
        <p:nvSpPr>
          <p:cNvPr id="11" name="TextBox 10">
            <a:extLst>
              <a:ext uri="{FF2B5EF4-FFF2-40B4-BE49-F238E27FC236}">
                <a16:creationId xmlns:a16="http://schemas.microsoft.com/office/drawing/2014/main" id="{2FCC52FA-F917-5508-2954-1B72F76DC35B}"/>
              </a:ext>
            </a:extLst>
          </p:cNvPr>
          <p:cNvSpPr txBox="1"/>
          <p:nvPr/>
        </p:nvSpPr>
        <p:spPr>
          <a:xfrm>
            <a:off x="8449742" y="4883416"/>
            <a:ext cx="6301946" cy="461665"/>
          </a:xfrm>
          <a:prstGeom prst="rect">
            <a:avLst/>
          </a:prstGeom>
          <a:noFill/>
        </p:spPr>
        <p:txBody>
          <a:bodyPr wrap="square">
            <a:spAutoFit/>
          </a:bodyPr>
          <a:lstStyle/>
          <a:p>
            <a:r>
              <a:rPr lang="en-GB" sz="2400" b="1" dirty="0">
                <a:solidFill>
                  <a:srgbClr val="000000"/>
                </a:solidFill>
                <a:latin typeface="Helvetica" pitchFamily="2" charset="0"/>
              </a:rPr>
              <a:t>Hirsch 1987</a:t>
            </a:r>
            <a:endParaRPr lang="en-US" sz="2400" b="1" dirty="0"/>
          </a:p>
        </p:txBody>
      </p:sp>
      <p:sp>
        <p:nvSpPr>
          <p:cNvPr id="2" name="TextBox 1">
            <a:extLst>
              <a:ext uri="{FF2B5EF4-FFF2-40B4-BE49-F238E27FC236}">
                <a16:creationId xmlns:a16="http://schemas.microsoft.com/office/drawing/2014/main" id="{23E73772-A4D5-9D83-5096-8222B021FF90}"/>
              </a:ext>
            </a:extLst>
          </p:cNvPr>
          <p:cNvSpPr txBox="1"/>
          <p:nvPr/>
        </p:nvSpPr>
        <p:spPr>
          <a:xfrm>
            <a:off x="5760992" y="6294346"/>
            <a:ext cx="8879655" cy="369332"/>
          </a:xfrm>
          <a:prstGeom prst="rect">
            <a:avLst/>
          </a:prstGeom>
          <a:noFill/>
        </p:spPr>
        <p:txBody>
          <a:bodyPr wrap="square">
            <a:spAutoFit/>
          </a:bodyPr>
          <a:lstStyle/>
          <a:p>
            <a:r>
              <a:rPr lang="en-GB" dirty="0">
                <a:solidFill>
                  <a:srgbClr val="000000"/>
                </a:solidFill>
                <a:latin typeface="Helvetica" pitchFamily="2" charset="0"/>
              </a:rPr>
              <a:t>See Cushing 2023; Hodgson &amp; Harris 2022; </a:t>
            </a:r>
            <a:r>
              <a:rPr lang="en-GB" dirty="0" err="1">
                <a:solidFill>
                  <a:srgbClr val="000000"/>
                </a:solidFill>
                <a:latin typeface="Helvetica" pitchFamily="2" charset="0"/>
              </a:rPr>
              <a:t>Yandell</a:t>
            </a:r>
            <a:r>
              <a:rPr lang="en-GB" dirty="0">
                <a:solidFill>
                  <a:srgbClr val="000000"/>
                </a:solidFill>
                <a:latin typeface="Helvetica" pitchFamily="2" charset="0"/>
              </a:rPr>
              <a:t> 2017</a:t>
            </a:r>
            <a:endParaRPr lang="en-US" dirty="0"/>
          </a:p>
        </p:txBody>
      </p:sp>
      <p:pic>
        <p:nvPicPr>
          <p:cNvPr id="2050" name="Picture 2" descr="Cultural Literacy: What Every American Needs to Know : Hirsch Jr., E.D.:  Amazon.co.uk: Books">
            <a:extLst>
              <a:ext uri="{FF2B5EF4-FFF2-40B4-BE49-F238E27FC236}">
                <a16:creationId xmlns:a16="http://schemas.microsoft.com/office/drawing/2014/main" id="{70F04D32-5363-966D-4067-AF5AC7C5C03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45720" y="1029553"/>
            <a:ext cx="2176486" cy="3454765"/>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EA237418-FEC0-86CE-F66E-9E3B59BFA699}"/>
              </a:ext>
            </a:extLst>
          </p:cNvPr>
          <p:cNvSpPr txBox="1"/>
          <p:nvPr/>
        </p:nvSpPr>
        <p:spPr>
          <a:xfrm>
            <a:off x="453513" y="1489915"/>
            <a:ext cx="11284974" cy="2677656"/>
          </a:xfrm>
          <a:prstGeom prst="rect">
            <a:avLst/>
          </a:prstGeom>
          <a:solidFill>
            <a:schemeClr val="accent6">
              <a:lumMod val="40000"/>
              <a:lumOff val="60000"/>
            </a:schemeClr>
          </a:solidFill>
        </p:spPr>
        <p:txBody>
          <a:bodyPr wrap="square">
            <a:spAutoFit/>
          </a:bodyPr>
          <a:lstStyle/>
          <a:p>
            <a:r>
              <a:rPr lang="en-GB" sz="2800" dirty="0">
                <a:solidFill>
                  <a:srgbClr val="002060"/>
                </a:solidFill>
                <a:effectLst/>
                <a:latin typeface="Helvetica" pitchFamily="2" charset="0"/>
                <a:ea typeface="Calibri" panose="020F0502020204030204" pitchFamily="34" charset="0"/>
              </a:rPr>
              <a:t>If a young child’s speaking and listening skills have been so impoverished by growing up in a limited linguistic environment, no effort should be spared to enhance those foundational oral-aural skills as a prerequisite for further literacy skills.</a:t>
            </a:r>
          </a:p>
          <a:p>
            <a:endParaRPr lang="en-GB" sz="2800" dirty="0">
              <a:solidFill>
                <a:srgbClr val="002060"/>
              </a:solidFill>
              <a:latin typeface="Helvetica" pitchFamily="2" charset="0"/>
            </a:endParaRPr>
          </a:p>
          <a:p>
            <a:r>
              <a:rPr lang="en-GB" sz="2800" dirty="0">
                <a:solidFill>
                  <a:srgbClr val="002060"/>
                </a:solidFill>
                <a:effectLst/>
                <a:latin typeface="Helvetica" pitchFamily="2" charset="0"/>
              </a:rPr>
              <a:t>Hirsch (1996: 147) </a:t>
            </a:r>
            <a:endParaRPr lang="en-US" sz="2800" dirty="0">
              <a:solidFill>
                <a:srgbClr val="002060"/>
              </a:solidFill>
              <a:latin typeface="Helvetica" pitchFamily="2" charset="0"/>
            </a:endParaRPr>
          </a:p>
        </p:txBody>
      </p:sp>
      <p:sp>
        <p:nvSpPr>
          <p:cNvPr id="3" name="TextBox 2">
            <a:extLst>
              <a:ext uri="{FF2B5EF4-FFF2-40B4-BE49-F238E27FC236}">
                <a16:creationId xmlns:a16="http://schemas.microsoft.com/office/drawing/2014/main" id="{3B477700-4B8D-2D68-2A2D-2C8165C3C820}"/>
              </a:ext>
            </a:extLst>
          </p:cNvPr>
          <p:cNvSpPr txBox="1"/>
          <p:nvPr/>
        </p:nvSpPr>
        <p:spPr>
          <a:xfrm>
            <a:off x="4667099" y="4883227"/>
            <a:ext cx="6301946" cy="461665"/>
          </a:xfrm>
          <a:prstGeom prst="rect">
            <a:avLst/>
          </a:prstGeom>
          <a:noFill/>
        </p:spPr>
        <p:txBody>
          <a:bodyPr wrap="square">
            <a:spAutoFit/>
          </a:bodyPr>
          <a:lstStyle/>
          <a:p>
            <a:r>
              <a:rPr lang="en-GB" sz="2400" b="1" dirty="0">
                <a:solidFill>
                  <a:srgbClr val="000000"/>
                </a:solidFill>
                <a:latin typeface="Helvetica" pitchFamily="2" charset="0"/>
              </a:rPr>
              <a:t>Bloom 1987</a:t>
            </a:r>
            <a:endParaRPr lang="en-US" sz="2400" b="1" dirty="0"/>
          </a:p>
        </p:txBody>
      </p:sp>
    </p:spTree>
    <p:extLst>
      <p:ext uri="{BB962C8B-B14F-4D97-AF65-F5344CB8AC3E}">
        <p14:creationId xmlns:p14="http://schemas.microsoft.com/office/powerpoint/2010/main" val="2909707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animBg="1"/>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Graphical user interface, text&#10;&#10;Description automatically generated">
            <a:extLst>
              <a:ext uri="{FF2B5EF4-FFF2-40B4-BE49-F238E27FC236}">
                <a16:creationId xmlns:a16="http://schemas.microsoft.com/office/drawing/2014/main" id="{13621BE5-5669-64B5-EDBD-BDAD57A81F33}"/>
              </a:ext>
            </a:extLst>
          </p:cNvPr>
          <p:cNvPicPr>
            <a:picLocks noChangeAspect="1"/>
          </p:cNvPicPr>
          <p:nvPr/>
        </p:nvPicPr>
        <p:blipFill>
          <a:blip r:embed="rId2"/>
          <a:stretch>
            <a:fillRect/>
          </a:stretch>
        </p:blipFill>
        <p:spPr>
          <a:xfrm>
            <a:off x="1552108" y="1632743"/>
            <a:ext cx="9087783" cy="3592513"/>
          </a:xfrm>
          <a:prstGeom prst="rect">
            <a:avLst/>
          </a:prstGeom>
          <a:ln>
            <a:solidFill>
              <a:schemeClr val="accent1"/>
            </a:solidFill>
          </a:ln>
        </p:spPr>
      </p:pic>
      <p:sp>
        <p:nvSpPr>
          <p:cNvPr id="2" name="TextBox 1">
            <a:extLst>
              <a:ext uri="{FF2B5EF4-FFF2-40B4-BE49-F238E27FC236}">
                <a16:creationId xmlns:a16="http://schemas.microsoft.com/office/drawing/2014/main" id="{14A8BF55-26D8-8535-FB4B-9934CDE62E38}"/>
              </a:ext>
            </a:extLst>
          </p:cNvPr>
          <p:cNvSpPr txBox="1"/>
          <p:nvPr/>
        </p:nvSpPr>
        <p:spPr>
          <a:xfrm>
            <a:off x="293317" y="148083"/>
            <a:ext cx="12308585" cy="584775"/>
          </a:xfrm>
          <a:prstGeom prst="rect">
            <a:avLst/>
          </a:prstGeom>
          <a:noFill/>
        </p:spPr>
        <p:txBody>
          <a:bodyPr wrap="square">
            <a:spAutoFit/>
          </a:bodyPr>
          <a:lstStyle/>
          <a:p>
            <a:r>
              <a:rPr lang="en-GB" sz="3200" b="1" dirty="0">
                <a:solidFill>
                  <a:srgbClr val="000000"/>
                </a:solidFill>
                <a:latin typeface="Helvetica" pitchFamily="2" charset="0"/>
              </a:rPr>
              <a:t>Punishing words: deficit discourses and the word gap</a:t>
            </a:r>
            <a:endParaRPr lang="en-US" dirty="0">
              <a:latin typeface="Helvetica" pitchFamily="2" charset="0"/>
            </a:endParaRPr>
          </a:p>
        </p:txBody>
      </p:sp>
    </p:spTree>
    <p:extLst>
      <p:ext uri="{BB962C8B-B14F-4D97-AF65-F5344CB8AC3E}">
        <p14:creationId xmlns:p14="http://schemas.microsoft.com/office/powerpoint/2010/main" val="35959027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3A1E8B0-8477-E3EB-F49D-97F3A6E9D1AD}"/>
              </a:ext>
            </a:extLst>
          </p:cNvPr>
          <p:cNvSpPr txBox="1"/>
          <p:nvPr/>
        </p:nvSpPr>
        <p:spPr>
          <a:xfrm>
            <a:off x="293317" y="148083"/>
            <a:ext cx="12308585" cy="584775"/>
          </a:xfrm>
          <a:prstGeom prst="rect">
            <a:avLst/>
          </a:prstGeom>
          <a:noFill/>
        </p:spPr>
        <p:txBody>
          <a:bodyPr wrap="square">
            <a:spAutoFit/>
          </a:bodyPr>
          <a:lstStyle/>
          <a:p>
            <a:r>
              <a:rPr lang="en-GB" sz="3200" b="1" dirty="0">
                <a:solidFill>
                  <a:srgbClr val="000000"/>
                </a:solidFill>
                <a:latin typeface="Helvetica" pitchFamily="2" charset="0"/>
              </a:rPr>
              <a:t>Punishing words: deficit discourses and the word gap</a:t>
            </a:r>
            <a:endParaRPr lang="en-US" dirty="0">
              <a:latin typeface="Helvetica" pitchFamily="2" charset="0"/>
            </a:endParaRPr>
          </a:p>
        </p:txBody>
      </p:sp>
      <p:pic>
        <p:nvPicPr>
          <p:cNvPr id="10" name="Picture 2" descr="Book Review: The researchED Guide to Explicit and Direct Instruction.  Edited by Adam Boxer | Scenes From The Battleground">
            <a:extLst>
              <a:ext uri="{FF2B5EF4-FFF2-40B4-BE49-F238E27FC236}">
                <a16:creationId xmlns:a16="http://schemas.microsoft.com/office/drawing/2014/main" id="{8A20B7BD-6A25-5285-29CA-EE9294E36A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79724" y="3914429"/>
            <a:ext cx="1880161" cy="266534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Teaching Disadvantaged Children in the Preschool, Bereiter and Engelmann  1966 | eBay">
            <a:extLst>
              <a:ext uri="{FF2B5EF4-FFF2-40B4-BE49-F238E27FC236}">
                <a16:creationId xmlns:a16="http://schemas.microsoft.com/office/drawing/2014/main" id="{0E947313-67A7-51B4-A5A7-59E5C3139D8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710" t="6025" r="33334" b="11498"/>
          <a:stretch/>
        </p:blipFill>
        <p:spPr bwMode="auto">
          <a:xfrm>
            <a:off x="9879723" y="937948"/>
            <a:ext cx="1880162" cy="2491052"/>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4BD3EA09-CA9D-FF47-EFED-00525D479003}"/>
              </a:ext>
            </a:extLst>
          </p:cNvPr>
          <p:cNvSpPr txBox="1"/>
          <p:nvPr/>
        </p:nvSpPr>
        <p:spPr>
          <a:xfrm>
            <a:off x="139483" y="980958"/>
            <a:ext cx="9190960" cy="3416320"/>
          </a:xfrm>
          <a:prstGeom prst="rect">
            <a:avLst/>
          </a:prstGeom>
          <a:noFill/>
        </p:spPr>
        <p:txBody>
          <a:bodyPr wrap="square">
            <a:spAutoFit/>
          </a:bodyPr>
          <a:lstStyle/>
          <a:p>
            <a:pPr marL="285750" indent="-285750">
              <a:buFont typeface="Arial" panose="020B0604020202020204" pitchFamily="34" charset="0"/>
              <a:buChar char="•"/>
            </a:pPr>
            <a:r>
              <a:rPr lang="en-GB" dirty="0">
                <a:latin typeface="Helvetica" pitchFamily="2" charset="0"/>
              </a:rPr>
              <a:t>British colonisers would regularly describe the vocabulary size of Indigenous and Black enslaved Africans as limited, small and lacking </a:t>
            </a:r>
          </a:p>
          <a:p>
            <a:pPr marL="285750" indent="-285750">
              <a:buFont typeface="Arial" panose="020B0604020202020204" pitchFamily="34" charset="0"/>
              <a:buChar char="•"/>
            </a:pPr>
            <a:endParaRPr lang="en-GB" dirty="0">
              <a:latin typeface="Helvetica" pitchFamily="2" charset="0"/>
            </a:endParaRPr>
          </a:p>
          <a:p>
            <a:pPr marL="285750" indent="-285750">
              <a:buFont typeface="Arial" panose="020B0604020202020204" pitchFamily="34" charset="0"/>
              <a:buChar char="•"/>
            </a:pPr>
            <a:r>
              <a:rPr lang="en-GB" dirty="0">
                <a:latin typeface="Helvetica" pitchFamily="2" charset="0"/>
              </a:rPr>
              <a:t>Reproduced in mid-20</a:t>
            </a:r>
            <a:r>
              <a:rPr lang="en-GB" baseline="30000" dirty="0">
                <a:latin typeface="Helvetica" pitchFamily="2" charset="0"/>
              </a:rPr>
              <a:t>th</a:t>
            </a:r>
            <a:r>
              <a:rPr lang="en-GB" dirty="0">
                <a:latin typeface="Helvetica" pitchFamily="2" charset="0"/>
              </a:rPr>
              <a:t> Century UK sociology (e.g. Bernstein 1958) with some psychologists (e.g. Deutsch 1967; Jensen 1969; </a:t>
            </a:r>
            <a:r>
              <a:rPr lang="en-GB" dirty="0" err="1">
                <a:latin typeface="Helvetica" pitchFamily="2" charset="0"/>
              </a:rPr>
              <a:t>Riessman</a:t>
            </a:r>
            <a:r>
              <a:rPr lang="en-GB" dirty="0">
                <a:latin typeface="Helvetica" pitchFamily="2" charset="0"/>
              </a:rPr>
              <a:t> 1962) arguing that linguistic deficits are genetic, perpetuating connections between language, racial hierarchies and biological racism.</a:t>
            </a:r>
          </a:p>
          <a:p>
            <a:pPr marL="285750" indent="-285750">
              <a:buFont typeface="Arial" panose="020B0604020202020204" pitchFamily="34" charset="0"/>
              <a:buChar char="•"/>
            </a:pPr>
            <a:endParaRPr lang="en-GB" dirty="0">
              <a:latin typeface="Helvetica" pitchFamily="2" charset="0"/>
            </a:endParaRPr>
          </a:p>
          <a:p>
            <a:pPr marL="285750" indent="-285750">
              <a:buFont typeface="Arial" panose="020B0604020202020204" pitchFamily="34" charset="0"/>
              <a:buChar char="•"/>
            </a:pPr>
            <a:r>
              <a:rPr lang="en-US" dirty="0">
                <a:latin typeface="Helvetica" pitchFamily="2" charset="0"/>
              </a:rPr>
              <a:t>Bereiter and Engelmann (1966) claimed that low-income, </a:t>
            </a:r>
            <a:r>
              <a:rPr lang="en-US" dirty="0" err="1">
                <a:latin typeface="Helvetica" pitchFamily="2" charset="0"/>
              </a:rPr>
              <a:t>racialised</a:t>
            </a:r>
            <a:r>
              <a:rPr lang="en-US" dirty="0">
                <a:latin typeface="Helvetica" pitchFamily="2" charset="0"/>
              </a:rPr>
              <a:t> children suffer from ‘verbal deprivation’, with Direct Instruction offered as a solution – a </a:t>
            </a:r>
            <a:r>
              <a:rPr lang="en-US" dirty="0" err="1">
                <a:latin typeface="Helvetica" pitchFamily="2" charset="0"/>
              </a:rPr>
              <a:t>programme</a:t>
            </a:r>
            <a:r>
              <a:rPr lang="en-US" dirty="0">
                <a:latin typeface="Helvetica" pitchFamily="2" charset="0"/>
              </a:rPr>
              <a:t> which has seen a resurgence in contemporary policy under a guise of ‘evidence-informed’ practice</a:t>
            </a:r>
          </a:p>
        </p:txBody>
      </p:sp>
      <p:sp>
        <p:nvSpPr>
          <p:cNvPr id="13" name="TextBox 12">
            <a:extLst>
              <a:ext uri="{FF2B5EF4-FFF2-40B4-BE49-F238E27FC236}">
                <a16:creationId xmlns:a16="http://schemas.microsoft.com/office/drawing/2014/main" id="{0E3401B2-B45E-CC7C-C6A0-125A70D8F36D}"/>
              </a:ext>
            </a:extLst>
          </p:cNvPr>
          <p:cNvSpPr txBox="1"/>
          <p:nvPr/>
        </p:nvSpPr>
        <p:spPr>
          <a:xfrm>
            <a:off x="139483" y="4631968"/>
            <a:ext cx="9190959" cy="1754326"/>
          </a:xfrm>
          <a:prstGeom prst="rect">
            <a:avLst/>
          </a:prstGeom>
          <a:noFill/>
        </p:spPr>
        <p:txBody>
          <a:bodyPr wrap="square">
            <a:spAutoFit/>
          </a:bodyPr>
          <a:lstStyle/>
          <a:p>
            <a:pPr marL="285750" indent="-285750">
              <a:buFont typeface="Arial" panose="020B0604020202020204" pitchFamily="34" charset="0"/>
              <a:buChar char="•"/>
            </a:pPr>
            <a:r>
              <a:rPr lang="en-GB" dirty="0">
                <a:latin typeface="Helvetica" pitchFamily="2" charset="0"/>
              </a:rPr>
              <a:t>Rosen (1974) exposed the racism within deficit perspectives but they continue to be durable because they shift attention away from state-crafted structures of inequality.</a:t>
            </a:r>
          </a:p>
          <a:p>
            <a:pPr marL="285750" indent="-285750">
              <a:buFont typeface="Arial" panose="020B0604020202020204" pitchFamily="34" charset="0"/>
              <a:buChar char="•"/>
            </a:pPr>
            <a:endParaRPr lang="en-GB" dirty="0">
              <a:latin typeface="Helvetica" pitchFamily="2" charset="0"/>
            </a:endParaRPr>
          </a:p>
          <a:p>
            <a:pPr marL="285750" indent="-285750">
              <a:buFont typeface="Arial" panose="020B0604020202020204" pitchFamily="34" charset="0"/>
              <a:buChar char="•"/>
            </a:pPr>
            <a:r>
              <a:rPr lang="en-GB" dirty="0">
                <a:latin typeface="Helvetica" pitchFamily="2" charset="0"/>
              </a:rPr>
              <a:t>Deficit perspectives revived in 1995 with the publication of Betty Hart and Todd </a:t>
            </a:r>
            <a:r>
              <a:rPr lang="en-GB" dirty="0" err="1">
                <a:latin typeface="Helvetica" pitchFamily="2" charset="0"/>
              </a:rPr>
              <a:t>Risley’s</a:t>
            </a:r>
            <a:r>
              <a:rPr lang="en-GB" dirty="0">
                <a:latin typeface="Helvetica" pitchFamily="2" charset="0"/>
              </a:rPr>
              <a:t> book </a:t>
            </a:r>
            <a:r>
              <a:rPr lang="en-GB" i="1" dirty="0">
                <a:latin typeface="Helvetica" pitchFamily="2" charset="0"/>
              </a:rPr>
              <a:t>Meaningful Differences in the Everyday Experience of Young American Children</a:t>
            </a:r>
            <a:r>
              <a:rPr lang="en-GB" dirty="0">
                <a:latin typeface="Helvetica" pitchFamily="2" charset="0"/>
              </a:rPr>
              <a:t>… </a:t>
            </a:r>
          </a:p>
        </p:txBody>
      </p:sp>
    </p:spTree>
    <p:extLst>
      <p:ext uri="{BB962C8B-B14F-4D97-AF65-F5344CB8AC3E}">
        <p14:creationId xmlns:p14="http://schemas.microsoft.com/office/powerpoint/2010/main" val="2950905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32695BC0-5B0E-1046-A861-A0568227C454}"/>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26291" y="783262"/>
            <a:ext cx="2759900" cy="396884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EF156A2B-6005-9246-9C4B-9D3D49CD6E91}"/>
              </a:ext>
            </a:extLst>
          </p:cNvPr>
          <p:cNvSpPr txBox="1"/>
          <p:nvPr/>
        </p:nvSpPr>
        <p:spPr>
          <a:xfrm>
            <a:off x="3477491" y="335844"/>
            <a:ext cx="8495797" cy="5909310"/>
          </a:xfrm>
          <a:prstGeom prst="rect">
            <a:avLst/>
          </a:prstGeom>
          <a:noFill/>
        </p:spPr>
        <p:txBody>
          <a:bodyPr wrap="square">
            <a:spAutoFit/>
          </a:bodyPr>
          <a:lstStyle/>
          <a:p>
            <a:pPr marL="285750" indent="-285750">
              <a:buFont typeface="Arial" panose="020B0604020202020204" pitchFamily="34" charset="0"/>
              <a:buChar char="•"/>
            </a:pPr>
            <a:r>
              <a:rPr lang="en-GB" sz="2100" dirty="0">
                <a:effectLst/>
                <a:latin typeface="Helvetica" pitchFamily="2" charset="0"/>
                <a:ea typeface="Calibri" panose="020F0502020204030204" pitchFamily="34" charset="0"/>
              </a:rPr>
              <a:t>Claimed that high-</a:t>
            </a:r>
            <a:r>
              <a:rPr lang="en-GB" sz="2100" dirty="0">
                <a:latin typeface="Helvetica" pitchFamily="2" charset="0"/>
                <a:ea typeface="Calibri" panose="020F0502020204030204" pitchFamily="34" charset="0"/>
              </a:rPr>
              <a:t>income white </a:t>
            </a:r>
            <a:r>
              <a:rPr lang="en-GB" sz="2100" dirty="0">
                <a:effectLst/>
                <a:latin typeface="Helvetica" pitchFamily="2" charset="0"/>
                <a:ea typeface="Calibri" panose="020F0502020204030204" pitchFamily="34" charset="0"/>
              </a:rPr>
              <a:t>families talk more frequently and with a wider variety of vocabulary than low-income Black families</a:t>
            </a:r>
            <a:r>
              <a:rPr lang="en-GB" sz="2100" dirty="0">
                <a:latin typeface="Helvetica" pitchFamily="2" charset="0"/>
                <a:ea typeface="Calibri" panose="020F0502020204030204" pitchFamily="34" charset="0"/>
              </a:rPr>
              <a:t>.</a:t>
            </a:r>
          </a:p>
          <a:p>
            <a:pPr marL="285750" indent="-285750">
              <a:buFont typeface="Arial" panose="020B0604020202020204" pitchFamily="34" charset="0"/>
              <a:buChar char="•"/>
            </a:pPr>
            <a:endParaRPr lang="en-GB" sz="2100" dirty="0">
              <a:effectLst/>
              <a:latin typeface="Helvetica" pitchFamily="2" charset="0"/>
              <a:ea typeface="Calibri" panose="020F0502020204030204" pitchFamily="34" charset="0"/>
            </a:endParaRPr>
          </a:p>
          <a:p>
            <a:pPr marL="285750" indent="-285750">
              <a:buFont typeface="Arial" panose="020B0604020202020204" pitchFamily="34" charset="0"/>
              <a:buChar char="•"/>
            </a:pPr>
            <a:endParaRPr lang="en-GB" sz="2100" dirty="0">
              <a:effectLst/>
              <a:latin typeface="Helvetica" pitchFamily="2" charset="0"/>
              <a:ea typeface="Calibri" panose="020F0502020204030204" pitchFamily="34" charset="0"/>
            </a:endParaRPr>
          </a:p>
          <a:p>
            <a:pPr marL="285750" indent="-285750">
              <a:buFont typeface="Arial" panose="020B0604020202020204" pitchFamily="34" charset="0"/>
              <a:buChar char="•"/>
            </a:pPr>
            <a:r>
              <a:rPr lang="en-GB" sz="2100" dirty="0">
                <a:effectLst/>
                <a:latin typeface="Helvetica" pitchFamily="2" charset="0"/>
                <a:ea typeface="Calibri" panose="020F0502020204030204" pitchFamily="34" charset="0"/>
              </a:rPr>
              <a:t>Monthly, 1-hour observations of 42 families in Kansas City from three different socio-economic categories (‘professional’; ‘working class’ and ‘welfare’).</a:t>
            </a:r>
          </a:p>
          <a:p>
            <a:pPr marL="285750" indent="-285750">
              <a:buFont typeface="Arial" panose="020B0604020202020204" pitchFamily="34" charset="0"/>
              <a:buChar char="•"/>
            </a:pPr>
            <a:endParaRPr lang="en-GB" sz="2100" dirty="0">
              <a:effectLst/>
              <a:latin typeface="Helvetica" pitchFamily="2" charset="0"/>
              <a:ea typeface="Calibri" panose="020F0502020204030204" pitchFamily="34" charset="0"/>
            </a:endParaRPr>
          </a:p>
          <a:p>
            <a:pPr marL="285750" indent="-285750">
              <a:buFont typeface="Arial" panose="020B0604020202020204" pitchFamily="34" charset="0"/>
              <a:buChar char="•"/>
            </a:pPr>
            <a:endParaRPr lang="en-GB" sz="2100" dirty="0">
              <a:effectLst/>
              <a:latin typeface="Helvetica" pitchFamily="2" charset="0"/>
              <a:ea typeface="Calibri" panose="020F0502020204030204" pitchFamily="34" charset="0"/>
            </a:endParaRPr>
          </a:p>
          <a:p>
            <a:pPr marL="285750" indent="-285750">
              <a:buFont typeface="Arial" panose="020B0604020202020204" pitchFamily="34" charset="0"/>
              <a:buChar char="•"/>
            </a:pPr>
            <a:r>
              <a:rPr lang="en-GB" sz="2100" dirty="0">
                <a:effectLst/>
                <a:latin typeface="Helvetica" pitchFamily="2" charset="0"/>
                <a:ea typeface="Calibri" panose="020F0502020204030204" pitchFamily="34" charset="0"/>
              </a:rPr>
              <a:t>Calculated the average hourly rate of words spoken to children and then extrapolated these numbers to suggest that by the age of four, children from low-income families have heard 30-million fewer words than their high-income counterparts: the ‘word gap’.</a:t>
            </a:r>
          </a:p>
          <a:p>
            <a:endParaRPr lang="en-GB" sz="2100" dirty="0">
              <a:effectLst/>
              <a:latin typeface="Helvetica" pitchFamily="2" charset="0"/>
              <a:ea typeface="Calibri" panose="020F0502020204030204" pitchFamily="34" charset="0"/>
            </a:endParaRPr>
          </a:p>
          <a:p>
            <a:endParaRPr lang="en-GB" sz="2100" dirty="0">
              <a:effectLst/>
              <a:latin typeface="Helvetica" pitchFamily="2" charset="0"/>
              <a:ea typeface="Calibri" panose="020F0502020204030204" pitchFamily="34" charset="0"/>
            </a:endParaRPr>
          </a:p>
          <a:p>
            <a:pPr marL="285750" indent="-285750">
              <a:buFont typeface="Arial" panose="020B0604020202020204" pitchFamily="34" charset="0"/>
              <a:buChar char="•"/>
            </a:pPr>
            <a:r>
              <a:rPr lang="en-GB" sz="2100" dirty="0">
                <a:effectLst/>
                <a:latin typeface="Helvetica" pitchFamily="2" charset="0"/>
                <a:ea typeface="Calibri" panose="020F0502020204030204" pitchFamily="34" charset="0"/>
              </a:rPr>
              <a:t>From the 13 families in the ‘professional’ category, 1 of these were African American; from the 6 families in the ‘welfare’ category, all 6 were African American.</a:t>
            </a:r>
            <a:endParaRPr lang="en-US" sz="2100" dirty="0">
              <a:latin typeface="Helvetica" pitchFamily="2" charset="0"/>
            </a:endParaRPr>
          </a:p>
        </p:txBody>
      </p:sp>
      <p:sp>
        <p:nvSpPr>
          <p:cNvPr id="5" name="TextBox 4">
            <a:extLst>
              <a:ext uri="{FF2B5EF4-FFF2-40B4-BE49-F238E27FC236}">
                <a16:creationId xmlns:a16="http://schemas.microsoft.com/office/drawing/2014/main" id="{7D411C81-2F02-8A45-AF70-04DF7C93D23E}"/>
              </a:ext>
            </a:extLst>
          </p:cNvPr>
          <p:cNvSpPr txBox="1"/>
          <p:nvPr/>
        </p:nvSpPr>
        <p:spPr>
          <a:xfrm>
            <a:off x="326291" y="4918719"/>
            <a:ext cx="3776444" cy="369332"/>
          </a:xfrm>
          <a:prstGeom prst="rect">
            <a:avLst/>
          </a:prstGeom>
          <a:noFill/>
        </p:spPr>
        <p:txBody>
          <a:bodyPr wrap="square">
            <a:spAutoFit/>
          </a:bodyPr>
          <a:lstStyle/>
          <a:p>
            <a:r>
              <a:rPr lang="en-GB" sz="1800" dirty="0">
                <a:effectLst/>
                <a:latin typeface="Helvetica" pitchFamily="2" charset="0"/>
                <a:ea typeface="Calibri" panose="020F0502020204030204" pitchFamily="34" charset="0"/>
              </a:rPr>
              <a:t>Hart &amp; </a:t>
            </a:r>
            <a:r>
              <a:rPr lang="en-GB" sz="1800" dirty="0" err="1">
                <a:effectLst/>
                <a:latin typeface="Helvetica" pitchFamily="2" charset="0"/>
                <a:ea typeface="Calibri" panose="020F0502020204030204" pitchFamily="34" charset="0"/>
              </a:rPr>
              <a:t>Risley</a:t>
            </a:r>
            <a:r>
              <a:rPr lang="en-GB" sz="1800" dirty="0">
                <a:effectLst/>
                <a:latin typeface="Helvetica" pitchFamily="2" charset="0"/>
                <a:ea typeface="Calibri" panose="020F0502020204030204" pitchFamily="34" charset="0"/>
              </a:rPr>
              <a:t> (1995)</a:t>
            </a:r>
            <a:endParaRPr lang="en-US" dirty="0"/>
          </a:p>
        </p:txBody>
      </p:sp>
    </p:spTree>
    <p:extLst>
      <p:ext uri="{BB962C8B-B14F-4D97-AF65-F5344CB8AC3E}">
        <p14:creationId xmlns:p14="http://schemas.microsoft.com/office/powerpoint/2010/main" val="3072143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3C9DF5E-CC96-C74D-B7DF-B11CCD978363}"/>
              </a:ext>
            </a:extLst>
          </p:cNvPr>
          <p:cNvSpPr txBox="1"/>
          <p:nvPr/>
        </p:nvSpPr>
        <p:spPr>
          <a:xfrm>
            <a:off x="152736" y="178596"/>
            <a:ext cx="11680723" cy="584775"/>
          </a:xfrm>
          <a:prstGeom prst="rect">
            <a:avLst/>
          </a:prstGeom>
          <a:noFill/>
        </p:spPr>
        <p:txBody>
          <a:bodyPr wrap="square" rtlCol="0">
            <a:spAutoFit/>
          </a:bodyPr>
          <a:lstStyle/>
          <a:p>
            <a:r>
              <a:rPr lang="en-US" sz="3200" b="1" dirty="0">
                <a:latin typeface="Helvetica" pitchFamily="2" charset="0"/>
              </a:rPr>
              <a:t>…but these ideologies have a long history </a:t>
            </a:r>
          </a:p>
        </p:txBody>
      </p:sp>
      <p:sp>
        <p:nvSpPr>
          <p:cNvPr id="2" name="TextBox 1">
            <a:extLst>
              <a:ext uri="{FF2B5EF4-FFF2-40B4-BE49-F238E27FC236}">
                <a16:creationId xmlns:a16="http://schemas.microsoft.com/office/drawing/2014/main" id="{C4603CA1-94C0-4C90-7493-35B7FEC77048}"/>
              </a:ext>
            </a:extLst>
          </p:cNvPr>
          <p:cNvSpPr txBox="1"/>
          <p:nvPr/>
        </p:nvSpPr>
        <p:spPr>
          <a:xfrm>
            <a:off x="858851" y="2265640"/>
            <a:ext cx="7027849" cy="2677656"/>
          </a:xfrm>
          <a:prstGeom prst="rect">
            <a:avLst/>
          </a:prstGeom>
          <a:noFill/>
        </p:spPr>
        <p:txBody>
          <a:bodyPr wrap="square">
            <a:spAutoFit/>
          </a:bodyPr>
          <a:lstStyle/>
          <a:p>
            <a:r>
              <a:rPr lang="en-US" sz="2400" dirty="0">
                <a:latin typeface="Helvetica" pitchFamily="2" charset="0"/>
              </a:rPr>
              <a:t>The lower races have, as a rules, no words in their languages to express many of the more complex ideas and relationships that have been familiar to members of the higher races from childhood […]. These savages are incapable of abstract thought.</a:t>
            </a:r>
          </a:p>
          <a:p>
            <a:endParaRPr lang="en-US" sz="2400" dirty="0">
              <a:latin typeface="Helvetica" pitchFamily="2" charset="0"/>
            </a:endParaRPr>
          </a:p>
          <a:p>
            <a:r>
              <a:rPr lang="en-US" sz="2400" dirty="0">
                <a:latin typeface="Helvetica" pitchFamily="2" charset="0"/>
              </a:rPr>
              <a:t>(Kidd 1894: 273).</a:t>
            </a:r>
          </a:p>
        </p:txBody>
      </p:sp>
      <p:pic>
        <p:nvPicPr>
          <p:cNvPr id="3" name="Picture 2" descr="Text, letter&#10;&#10;Description automatically generated">
            <a:extLst>
              <a:ext uri="{FF2B5EF4-FFF2-40B4-BE49-F238E27FC236}">
                <a16:creationId xmlns:a16="http://schemas.microsoft.com/office/drawing/2014/main" id="{45C6FB84-A97D-43C6-A4CC-7D0CDBC69A4B}"/>
              </a:ext>
            </a:extLst>
          </p:cNvPr>
          <p:cNvPicPr>
            <a:picLocks noChangeAspect="1"/>
          </p:cNvPicPr>
          <p:nvPr/>
        </p:nvPicPr>
        <p:blipFill>
          <a:blip r:embed="rId2"/>
          <a:stretch>
            <a:fillRect/>
          </a:stretch>
        </p:blipFill>
        <p:spPr>
          <a:xfrm>
            <a:off x="8230755" y="1479410"/>
            <a:ext cx="2774352" cy="4730890"/>
          </a:xfrm>
          <a:prstGeom prst="rect">
            <a:avLst/>
          </a:prstGeom>
        </p:spPr>
      </p:pic>
    </p:spTree>
    <p:extLst>
      <p:ext uri="{BB962C8B-B14F-4D97-AF65-F5344CB8AC3E}">
        <p14:creationId xmlns:p14="http://schemas.microsoft.com/office/powerpoint/2010/main" val="23854474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99ABC729-9BD2-E94C-97BD-0C219355A337}"/>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52737" y="1801419"/>
            <a:ext cx="2100996" cy="297839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9484D68-39A8-A343-9E03-FA3D679E4359}"/>
              </a:ext>
            </a:extLst>
          </p:cNvPr>
          <p:cNvSpPr txBox="1"/>
          <p:nvPr/>
        </p:nvSpPr>
        <p:spPr>
          <a:xfrm>
            <a:off x="2481906" y="1070312"/>
            <a:ext cx="9557357" cy="5262979"/>
          </a:xfrm>
          <a:prstGeom prst="rect">
            <a:avLst/>
          </a:prstGeom>
          <a:noFill/>
        </p:spPr>
        <p:txBody>
          <a:bodyPr wrap="square">
            <a:spAutoFit/>
          </a:bodyPr>
          <a:lstStyle/>
          <a:p>
            <a:pPr marL="285750" indent="-285750">
              <a:buFont typeface="Arial" panose="020B0604020202020204" pitchFamily="34" charset="0"/>
              <a:buChar char="•"/>
            </a:pPr>
            <a:r>
              <a:rPr lang="en-GB" sz="2100" dirty="0">
                <a:latin typeface="Helvetica" pitchFamily="2" charset="0"/>
              </a:rPr>
              <a:t>An industry built on the word gap, with a failure to engage with existing criticisms whilst recycling long-established deficit discourses.</a:t>
            </a:r>
          </a:p>
          <a:p>
            <a:endParaRPr lang="en-US" sz="2100" dirty="0">
              <a:latin typeface="Helvetica" pitchFamily="2" charset="0"/>
            </a:endParaRPr>
          </a:p>
          <a:p>
            <a:pPr marL="285750" indent="-285750">
              <a:buFont typeface="Arial" panose="020B0604020202020204" pitchFamily="34" charset="0"/>
              <a:buChar char="•"/>
            </a:pPr>
            <a:r>
              <a:rPr lang="en-US" sz="2100" dirty="0" err="1">
                <a:latin typeface="Helvetica" pitchFamily="2" charset="0"/>
              </a:rPr>
              <a:t>Racialised</a:t>
            </a:r>
            <a:r>
              <a:rPr lang="en-US" sz="2100" dirty="0">
                <a:latin typeface="Helvetica" pitchFamily="2" charset="0"/>
              </a:rPr>
              <a:t> children living in poverty as literally ‘unable to describe their world’:</a:t>
            </a:r>
          </a:p>
          <a:p>
            <a:pPr marL="285750" indent="-285750">
              <a:buFont typeface="Arial" panose="020B0604020202020204" pitchFamily="34" charset="0"/>
              <a:buChar char="•"/>
            </a:pPr>
            <a:endParaRPr lang="en-US" sz="2100" dirty="0">
              <a:latin typeface="Helvetica" pitchFamily="2" charset="0"/>
            </a:endParaRPr>
          </a:p>
          <a:p>
            <a:pPr marL="742950" lvl="1" indent="-285750">
              <a:buFont typeface="Arial" panose="020B0604020202020204" pitchFamily="34" charset="0"/>
              <a:buChar char="•"/>
            </a:pPr>
            <a:r>
              <a:rPr lang="en-US" sz="2100" dirty="0">
                <a:solidFill>
                  <a:srgbClr val="7030A0"/>
                </a:solidFill>
                <a:latin typeface="Helvetica" pitchFamily="2" charset="0"/>
              </a:rPr>
              <a:t>Consider that fact for a moment: these ‘word poor’ children are left unable to describe their world. For our children then, the limits of their vocabulary really do prove the limits of their world. </a:t>
            </a:r>
            <a:r>
              <a:rPr lang="en-US" sz="2100" dirty="0">
                <a:latin typeface="Helvetica" pitchFamily="2" charset="0"/>
              </a:rPr>
              <a:t>(2018: 6)</a:t>
            </a:r>
          </a:p>
          <a:p>
            <a:pPr marL="742950" lvl="1" indent="-285750">
              <a:buFont typeface="Arial" panose="020B0604020202020204" pitchFamily="34" charset="0"/>
              <a:buChar char="•"/>
            </a:pPr>
            <a:endParaRPr lang="en-US" sz="2100" dirty="0">
              <a:latin typeface="Helvetica" pitchFamily="2" charset="0"/>
            </a:endParaRPr>
          </a:p>
          <a:p>
            <a:pPr marL="285750" indent="-285750">
              <a:buFont typeface="Arial" panose="020B0604020202020204" pitchFamily="34" charset="0"/>
              <a:buChar char="•"/>
            </a:pPr>
            <a:r>
              <a:rPr lang="en-GB" sz="2100" dirty="0">
                <a:latin typeface="Helvetica" pitchFamily="2" charset="0"/>
              </a:rPr>
              <a:t>…subscribes to the reductive logic that structural inequalities can be addressed through linguistic interventions:</a:t>
            </a:r>
          </a:p>
          <a:p>
            <a:pPr marL="285750" indent="-285750">
              <a:buFont typeface="Arial" panose="020B0604020202020204" pitchFamily="34" charset="0"/>
              <a:buChar char="•"/>
            </a:pPr>
            <a:endParaRPr lang="en-US" sz="2100" dirty="0">
              <a:latin typeface="Helvetica" pitchFamily="2" charset="0"/>
            </a:endParaRPr>
          </a:p>
          <a:p>
            <a:pPr marL="742950" lvl="1" indent="-285750">
              <a:buFont typeface="Arial" panose="020B0604020202020204" pitchFamily="34" charset="0"/>
              <a:buChar char="•"/>
            </a:pPr>
            <a:r>
              <a:rPr lang="en-GB" sz="2100" dirty="0">
                <a:solidFill>
                  <a:srgbClr val="7030A0"/>
                </a:solidFill>
                <a:latin typeface="Helvetica" pitchFamily="2" charset="0"/>
              </a:rPr>
              <a:t>There are then thousands of small solutions to the damaging inequalities that we observe in our society and in our classrooms, and they can be found in the English dictionary. </a:t>
            </a:r>
            <a:r>
              <a:rPr lang="en-GB" sz="2100" dirty="0">
                <a:latin typeface="Helvetica" pitchFamily="2" charset="0"/>
              </a:rPr>
              <a:t>(2018: 2)</a:t>
            </a:r>
            <a:endParaRPr lang="en-US" sz="2100" dirty="0">
              <a:latin typeface="Helvetica" pitchFamily="2" charset="0"/>
            </a:endParaRPr>
          </a:p>
        </p:txBody>
      </p:sp>
      <p:sp>
        <p:nvSpPr>
          <p:cNvPr id="3" name="TextBox 2">
            <a:extLst>
              <a:ext uri="{FF2B5EF4-FFF2-40B4-BE49-F238E27FC236}">
                <a16:creationId xmlns:a16="http://schemas.microsoft.com/office/drawing/2014/main" id="{6B4AB1F4-2D07-4DBB-D7A0-4EBFC9A9B301}"/>
              </a:ext>
            </a:extLst>
          </p:cNvPr>
          <p:cNvSpPr txBox="1"/>
          <p:nvPr/>
        </p:nvSpPr>
        <p:spPr>
          <a:xfrm>
            <a:off x="152736" y="178596"/>
            <a:ext cx="11680723" cy="584775"/>
          </a:xfrm>
          <a:prstGeom prst="rect">
            <a:avLst/>
          </a:prstGeom>
          <a:noFill/>
        </p:spPr>
        <p:txBody>
          <a:bodyPr wrap="square" rtlCol="0">
            <a:spAutoFit/>
          </a:bodyPr>
          <a:lstStyle/>
          <a:p>
            <a:r>
              <a:rPr lang="en-US" sz="3200" b="1" dirty="0">
                <a:latin typeface="Helvetica" pitchFamily="2" charset="0"/>
              </a:rPr>
              <a:t>Ideologies of linguistic deficit turned into economic profit</a:t>
            </a:r>
          </a:p>
        </p:txBody>
      </p:sp>
    </p:spTree>
    <p:extLst>
      <p:ext uri="{BB962C8B-B14F-4D97-AF65-F5344CB8AC3E}">
        <p14:creationId xmlns:p14="http://schemas.microsoft.com/office/powerpoint/2010/main" val="3645065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sign&#10;&#10;Description automatically generated">
            <a:extLst>
              <a:ext uri="{FF2B5EF4-FFF2-40B4-BE49-F238E27FC236}">
                <a16:creationId xmlns:a16="http://schemas.microsoft.com/office/drawing/2014/main" id="{B37097A3-1431-5664-A769-5621C5949BA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11130" y="1043405"/>
            <a:ext cx="3770262" cy="2827514"/>
          </a:xfrm>
          <a:prstGeom prst="rect">
            <a:avLst/>
          </a:prstGeom>
        </p:spPr>
      </p:pic>
      <p:sp>
        <p:nvSpPr>
          <p:cNvPr id="8" name="TextBox 7">
            <a:extLst>
              <a:ext uri="{FF2B5EF4-FFF2-40B4-BE49-F238E27FC236}">
                <a16:creationId xmlns:a16="http://schemas.microsoft.com/office/drawing/2014/main" id="{52A2823B-98F3-5D32-9148-CF89646F886A}"/>
              </a:ext>
            </a:extLst>
          </p:cNvPr>
          <p:cNvSpPr txBox="1"/>
          <p:nvPr/>
        </p:nvSpPr>
        <p:spPr>
          <a:xfrm>
            <a:off x="293318" y="4219042"/>
            <a:ext cx="11605364" cy="2246769"/>
          </a:xfrm>
          <a:prstGeom prst="rect">
            <a:avLst/>
          </a:prstGeom>
          <a:noFill/>
        </p:spPr>
        <p:txBody>
          <a:bodyPr wrap="square">
            <a:spAutoFit/>
          </a:bodyPr>
          <a:lstStyle/>
          <a:p>
            <a:r>
              <a:rPr lang="en-GB" sz="2000" i="0" dirty="0">
                <a:solidFill>
                  <a:srgbClr val="000000"/>
                </a:solidFill>
                <a:effectLst/>
                <a:latin typeface="Helvetica" pitchFamily="2" charset="0"/>
              </a:rPr>
              <a:t>Whilst teachers justified these practices in the language of ‘evidence-based’ pedagogy, the consequences were that children had their natural language practices policed because they were deemed to violate hierarchically organised </a:t>
            </a:r>
            <a:r>
              <a:rPr lang="en-GB" sz="2000" dirty="0">
                <a:solidFill>
                  <a:srgbClr val="000000"/>
                </a:solidFill>
                <a:latin typeface="Helvetica" pitchFamily="2" charset="0"/>
              </a:rPr>
              <a:t>taxonomies </a:t>
            </a:r>
            <a:r>
              <a:rPr lang="en-GB" sz="2000" i="0" dirty="0">
                <a:solidFill>
                  <a:srgbClr val="000000"/>
                </a:solidFill>
                <a:effectLst/>
                <a:latin typeface="Helvetica" pitchFamily="2" charset="0"/>
              </a:rPr>
              <a:t>of what constituted ‘academic’ vocabulary’. </a:t>
            </a:r>
            <a:r>
              <a:rPr lang="en-GB" sz="2000" dirty="0">
                <a:solidFill>
                  <a:srgbClr val="000000"/>
                </a:solidFill>
                <a:latin typeface="Helvetica" pitchFamily="2" charset="0"/>
              </a:rPr>
              <a:t>Teachers came to see ‘home’ and ‘academic’ language as discrete and dichotomous categories, with only the ‘academic’ category granted legitimacy. </a:t>
            </a:r>
          </a:p>
          <a:p>
            <a:endParaRPr lang="en-GB" sz="2000" b="1" dirty="0">
              <a:solidFill>
                <a:srgbClr val="000000"/>
              </a:solidFill>
              <a:latin typeface="Helvetica" pitchFamily="2" charset="0"/>
            </a:endParaRPr>
          </a:p>
          <a:p>
            <a:r>
              <a:rPr lang="en-GB" sz="2000" b="1" dirty="0">
                <a:solidFill>
                  <a:srgbClr val="000000"/>
                </a:solidFill>
                <a:latin typeface="Helvetica" pitchFamily="2" charset="0"/>
              </a:rPr>
              <a:t>And these ideologies granted further legitimacy by the white ears of Ofsted… </a:t>
            </a:r>
            <a:endParaRPr lang="en-US" sz="1200" b="1" dirty="0">
              <a:latin typeface="Helvetica" pitchFamily="2" charset="0"/>
            </a:endParaRPr>
          </a:p>
        </p:txBody>
      </p:sp>
      <p:pic>
        <p:nvPicPr>
          <p:cNvPr id="9" name="Picture 8" descr="A picture containing text, sign, different, several&#10;&#10;Description automatically generated">
            <a:extLst>
              <a:ext uri="{FF2B5EF4-FFF2-40B4-BE49-F238E27FC236}">
                <a16:creationId xmlns:a16="http://schemas.microsoft.com/office/drawing/2014/main" id="{AFD6F386-14C7-E0E4-B96D-885158360C9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11148" y="1043405"/>
            <a:ext cx="3769703" cy="2827514"/>
          </a:xfrm>
          <a:prstGeom prst="rect">
            <a:avLst/>
          </a:prstGeom>
        </p:spPr>
      </p:pic>
      <p:pic>
        <p:nvPicPr>
          <p:cNvPr id="10" name="Picture 2" descr="Tiers of Vocabulary | Teaching vocabulary, Vocabulary instruction,  Vocabulary">
            <a:extLst>
              <a:ext uri="{FF2B5EF4-FFF2-40B4-BE49-F238E27FC236}">
                <a16:creationId xmlns:a16="http://schemas.microsoft.com/office/drawing/2014/main" id="{5B3D3945-99C5-FB86-26E5-E3494FA71957}"/>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8210533" y="1043405"/>
            <a:ext cx="3770020" cy="282751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DE0612E-08A2-51FC-4DC2-2F6DA442BF9E}"/>
              </a:ext>
            </a:extLst>
          </p:cNvPr>
          <p:cNvSpPr txBox="1"/>
          <p:nvPr/>
        </p:nvSpPr>
        <p:spPr>
          <a:xfrm>
            <a:off x="152736" y="178596"/>
            <a:ext cx="11680723" cy="584775"/>
          </a:xfrm>
          <a:prstGeom prst="rect">
            <a:avLst/>
          </a:prstGeom>
          <a:noFill/>
        </p:spPr>
        <p:txBody>
          <a:bodyPr wrap="square" rtlCol="0">
            <a:spAutoFit/>
          </a:bodyPr>
          <a:lstStyle/>
          <a:p>
            <a:r>
              <a:rPr lang="en-GB" sz="3200" b="1" i="0" dirty="0">
                <a:solidFill>
                  <a:srgbClr val="000000"/>
                </a:solidFill>
                <a:effectLst/>
                <a:latin typeface="Helvetica" pitchFamily="2" charset="0"/>
              </a:rPr>
              <a:t>From word gaps to… word graveyards, jails, and tiers</a:t>
            </a:r>
            <a:endParaRPr lang="en-US" sz="3200" dirty="0">
              <a:latin typeface="Helvetica" pitchFamily="2" charset="0"/>
            </a:endParaRPr>
          </a:p>
        </p:txBody>
      </p:sp>
    </p:spTree>
    <p:extLst>
      <p:ext uri="{BB962C8B-B14F-4D97-AF65-F5344CB8AC3E}">
        <p14:creationId xmlns:p14="http://schemas.microsoft.com/office/powerpoint/2010/main" val="1505957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ext&#10;&#10;Description automatically generated">
            <a:extLst>
              <a:ext uri="{FF2B5EF4-FFF2-40B4-BE49-F238E27FC236}">
                <a16:creationId xmlns:a16="http://schemas.microsoft.com/office/drawing/2014/main" id="{96497FE6-CD8C-993D-D1B2-08E6D27B4F0B}"/>
              </a:ext>
            </a:extLst>
          </p:cNvPr>
          <p:cNvPicPr>
            <a:picLocks noChangeAspect="1"/>
          </p:cNvPicPr>
          <p:nvPr/>
        </p:nvPicPr>
        <p:blipFill>
          <a:blip r:embed="rId2"/>
          <a:stretch>
            <a:fillRect/>
          </a:stretch>
        </p:blipFill>
        <p:spPr>
          <a:xfrm>
            <a:off x="935500" y="457409"/>
            <a:ext cx="10320999" cy="2548550"/>
          </a:xfrm>
          <a:prstGeom prst="rect">
            <a:avLst/>
          </a:prstGeom>
          <a:ln>
            <a:solidFill>
              <a:schemeClr val="accent1"/>
            </a:solidFill>
          </a:ln>
        </p:spPr>
      </p:pic>
      <p:sp>
        <p:nvSpPr>
          <p:cNvPr id="4" name="TextBox 3">
            <a:extLst>
              <a:ext uri="{FF2B5EF4-FFF2-40B4-BE49-F238E27FC236}">
                <a16:creationId xmlns:a16="http://schemas.microsoft.com/office/drawing/2014/main" id="{50882DB8-B63D-E7F4-2308-5EF94382E4B4}"/>
              </a:ext>
            </a:extLst>
          </p:cNvPr>
          <p:cNvSpPr txBox="1"/>
          <p:nvPr/>
        </p:nvSpPr>
        <p:spPr>
          <a:xfrm>
            <a:off x="308974" y="3444961"/>
            <a:ext cx="11615804" cy="2800767"/>
          </a:xfrm>
          <a:prstGeom prst="rect">
            <a:avLst/>
          </a:prstGeom>
          <a:noFill/>
        </p:spPr>
        <p:txBody>
          <a:bodyPr wrap="square">
            <a:spAutoFit/>
          </a:bodyPr>
          <a:lstStyle/>
          <a:p>
            <a:pPr marL="285750" indent="-285750">
              <a:buFont typeface="Arial" panose="020B0604020202020204" pitchFamily="34" charset="0"/>
              <a:buChar char="•"/>
            </a:pPr>
            <a:r>
              <a:rPr lang="en-GB" sz="2200" dirty="0">
                <a:solidFill>
                  <a:srgbClr val="000000"/>
                </a:solidFill>
                <a:latin typeface="Helvetica" pitchFamily="2" charset="0"/>
                <a:ea typeface="Calibri" panose="020F0502020204030204" pitchFamily="34" charset="0"/>
                <a:cs typeface="Times New Roman" panose="02020603050405020304" pitchFamily="18" charset="0"/>
              </a:rPr>
              <a:t>England has had a schools inspectorate since 1839, inspecting schools in Britain and former British colonies in which it regularly called for the eradication of nonstandard language varieties in schools.</a:t>
            </a:r>
          </a:p>
          <a:p>
            <a:pPr marL="285750" indent="-285750">
              <a:buFont typeface="Arial" panose="020B0604020202020204" pitchFamily="34" charset="0"/>
              <a:buChar char="•"/>
            </a:pPr>
            <a:endParaRPr lang="en-GB" sz="2200" dirty="0">
              <a:solidFill>
                <a:srgbClr val="000000"/>
              </a:solidFill>
              <a:effectLst/>
              <a:latin typeface="Helvetica" pitchFamily="2"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2200" dirty="0">
                <a:solidFill>
                  <a:srgbClr val="000000"/>
                </a:solidFill>
                <a:latin typeface="Helvetica" pitchFamily="2" charset="0"/>
                <a:ea typeface="Calibri" panose="020F0502020204030204" pitchFamily="34" charset="0"/>
                <a:cs typeface="Times New Roman" panose="02020603050405020304" pitchFamily="18" charset="0"/>
              </a:rPr>
              <a:t>Latest statistics show that 92% of Ofsted inspectors are white.</a:t>
            </a:r>
          </a:p>
          <a:p>
            <a:pPr marL="285750" indent="-285750">
              <a:buFont typeface="Arial" panose="020B0604020202020204" pitchFamily="34" charset="0"/>
              <a:buChar char="•"/>
            </a:pPr>
            <a:endParaRPr lang="en-GB" sz="2200" dirty="0">
              <a:solidFill>
                <a:srgbClr val="000000"/>
              </a:solidFill>
              <a:latin typeface="Helvetica" pitchFamily="2"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2200" dirty="0">
                <a:solidFill>
                  <a:srgbClr val="000000"/>
                </a:solidFill>
                <a:latin typeface="Helvetica" pitchFamily="2" charset="0"/>
                <a:ea typeface="Calibri" panose="020F0502020204030204" pitchFamily="34" charset="0"/>
                <a:cs typeface="Times New Roman" panose="02020603050405020304" pitchFamily="18" charset="0"/>
              </a:rPr>
              <a:t>Ofsted act as agents of sonic surveillance, with institutional judgements about language enacted from positions of extreme power.</a:t>
            </a:r>
            <a:endParaRPr lang="en-GB" sz="2200" dirty="0">
              <a:latin typeface="Helvetica"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48952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9C1A756-415C-DD16-91FD-799D46ABF773}"/>
              </a:ext>
            </a:extLst>
          </p:cNvPr>
          <p:cNvSpPr txBox="1"/>
          <p:nvPr/>
        </p:nvSpPr>
        <p:spPr>
          <a:xfrm>
            <a:off x="180583" y="862162"/>
            <a:ext cx="8658618" cy="5586145"/>
          </a:xfrm>
          <a:prstGeom prst="rect">
            <a:avLst/>
          </a:prstGeom>
          <a:noFill/>
        </p:spPr>
        <p:txBody>
          <a:bodyPr wrap="square">
            <a:spAutoFit/>
          </a:bodyPr>
          <a:lstStyle/>
          <a:p>
            <a:pPr marL="342900" indent="-342900">
              <a:buFont typeface="Arial" panose="020B0604020202020204" pitchFamily="34" charset="0"/>
              <a:buChar char="•"/>
            </a:pPr>
            <a:r>
              <a:rPr lang="en-US" sz="1700" dirty="0">
                <a:latin typeface="Helvetica" pitchFamily="2" charset="0"/>
              </a:rPr>
              <a:t>Secondary school in an economically-deprived area of south-east London with a large proportion of Black Caribbean children and an over-representation of white staff.</a:t>
            </a:r>
          </a:p>
          <a:p>
            <a:pPr marL="342900" indent="-342900">
              <a:buFont typeface="Arial" panose="020B0604020202020204" pitchFamily="34" charset="0"/>
              <a:buChar char="•"/>
            </a:pPr>
            <a:endParaRPr lang="en-US" sz="1700" dirty="0">
              <a:latin typeface="Helvetica" pitchFamily="2" charset="0"/>
            </a:endParaRPr>
          </a:p>
          <a:p>
            <a:pPr marL="342900" indent="-342900">
              <a:buFont typeface="Arial" panose="020B0604020202020204" pitchFamily="34" charset="0"/>
              <a:buChar char="•"/>
            </a:pPr>
            <a:r>
              <a:rPr lang="en-US" sz="1700" dirty="0">
                <a:latin typeface="Helvetica" pitchFamily="2" charset="0"/>
              </a:rPr>
              <a:t>I am waiting in the classroom and chatting to a group of young Black boys, who talk about race, power and identity and how in school, they are perceived to use language in ways which are deficient.</a:t>
            </a:r>
          </a:p>
          <a:p>
            <a:pPr marL="342900" indent="-342900">
              <a:buFont typeface="Arial" panose="020B0604020202020204" pitchFamily="34" charset="0"/>
              <a:buChar char="•"/>
            </a:pPr>
            <a:endParaRPr lang="en-US" sz="1700" dirty="0">
              <a:latin typeface="Helvetica" pitchFamily="2" charset="0"/>
            </a:endParaRPr>
          </a:p>
          <a:p>
            <a:pPr marL="342900" indent="-342900">
              <a:buFont typeface="Arial" panose="020B0604020202020204" pitchFamily="34" charset="0"/>
              <a:buChar char="•"/>
            </a:pPr>
            <a:r>
              <a:rPr lang="en-US" sz="1700" dirty="0">
                <a:latin typeface="Helvetica" pitchFamily="2" charset="0"/>
              </a:rPr>
              <a:t>They display linguistic dexterity and knowledge about language, using content-specific vocabulary, rhetorical flair, and complex syntax to do so.</a:t>
            </a:r>
          </a:p>
          <a:p>
            <a:endParaRPr lang="en-US" sz="1700" dirty="0">
              <a:latin typeface="Helvetica" pitchFamily="2" charset="0"/>
            </a:endParaRPr>
          </a:p>
          <a:p>
            <a:pPr marL="342900" indent="-342900">
              <a:buFont typeface="Arial" panose="020B0604020202020204" pitchFamily="34" charset="0"/>
              <a:buChar char="•"/>
            </a:pPr>
            <a:r>
              <a:rPr lang="en-US" sz="1700" dirty="0">
                <a:latin typeface="Helvetica" pitchFamily="2" charset="0"/>
              </a:rPr>
              <a:t>The school perceives their skills differently – their language is described as ‘limited’, ‘lazy’ and ‘inappropriate’; they are told to speak ‘properly’ in standard English; the school subscribes to ideologies of the ‘word gap’ in their policies, and they are subjected to scripted lessons in order to try and ‘fix’ their supposed defects. </a:t>
            </a:r>
          </a:p>
          <a:p>
            <a:pPr marL="342900" indent="-342900">
              <a:buFont typeface="Arial" panose="020B0604020202020204" pitchFamily="34" charset="0"/>
              <a:buChar char="•"/>
            </a:pPr>
            <a:endParaRPr lang="en-US" sz="1700" dirty="0">
              <a:latin typeface="Helvetica" pitchFamily="2" charset="0"/>
            </a:endParaRPr>
          </a:p>
          <a:p>
            <a:pPr marL="342900" indent="-342900">
              <a:buFont typeface="Arial" panose="020B0604020202020204" pitchFamily="34" charset="0"/>
              <a:buChar char="•"/>
            </a:pPr>
            <a:r>
              <a:rPr lang="en-US" sz="1700" dirty="0">
                <a:latin typeface="Helvetica" pitchFamily="2" charset="0"/>
              </a:rPr>
              <a:t>In lessons I observe, the boys keep quiet, produce one-word answers and are told by their teacher to use ‘more academic’ vocabulary.</a:t>
            </a:r>
          </a:p>
          <a:p>
            <a:endParaRPr lang="en-US" sz="1700" dirty="0">
              <a:latin typeface="Helvetica" pitchFamily="2" charset="0"/>
            </a:endParaRPr>
          </a:p>
          <a:p>
            <a:pPr marL="342900" indent="-342900">
              <a:buFont typeface="Arial" panose="020B0604020202020204" pitchFamily="34" charset="0"/>
              <a:buChar char="•"/>
            </a:pPr>
            <a:r>
              <a:rPr lang="en-US" sz="1700" dirty="0">
                <a:latin typeface="Helvetica" pitchFamily="2" charset="0"/>
              </a:rPr>
              <a:t>Not a critique of an individual teacher, but of a policy architecture underpinned by anti-Black and white supremacist language ideologies.</a:t>
            </a:r>
          </a:p>
        </p:txBody>
      </p:sp>
      <p:sp>
        <p:nvSpPr>
          <p:cNvPr id="2" name="TextBox 1">
            <a:extLst>
              <a:ext uri="{FF2B5EF4-FFF2-40B4-BE49-F238E27FC236}">
                <a16:creationId xmlns:a16="http://schemas.microsoft.com/office/drawing/2014/main" id="{F70958EF-20C7-6866-8D84-576DA8F77635}"/>
              </a:ext>
            </a:extLst>
          </p:cNvPr>
          <p:cNvSpPr txBox="1"/>
          <p:nvPr/>
        </p:nvSpPr>
        <p:spPr>
          <a:xfrm>
            <a:off x="293318" y="148083"/>
            <a:ext cx="11605364" cy="584775"/>
          </a:xfrm>
          <a:prstGeom prst="rect">
            <a:avLst/>
          </a:prstGeom>
          <a:noFill/>
        </p:spPr>
        <p:txBody>
          <a:bodyPr wrap="square">
            <a:spAutoFit/>
          </a:bodyPr>
          <a:lstStyle/>
          <a:p>
            <a:r>
              <a:rPr lang="en-GB" sz="3200" b="1" i="0" dirty="0">
                <a:solidFill>
                  <a:srgbClr val="000000"/>
                </a:solidFill>
                <a:effectLst/>
                <a:latin typeface="Helvetica" pitchFamily="2" charset="0"/>
              </a:rPr>
              <a:t>Fieldwork notes (June 2022)</a:t>
            </a:r>
            <a:endParaRPr lang="en-US" dirty="0">
              <a:latin typeface="Helvetica" pitchFamily="2" charset="0"/>
            </a:endParaRPr>
          </a:p>
        </p:txBody>
      </p:sp>
      <p:pic>
        <p:nvPicPr>
          <p:cNvPr id="5" name="Picture 4" descr="Text, letter&#10;&#10;Description automatically generated">
            <a:extLst>
              <a:ext uri="{FF2B5EF4-FFF2-40B4-BE49-F238E27FC236}">
                <a16:creationId xmlns:a16="http://schemas.microsoft.com/office/drawing/2014/main" id="{41465851-1587-E668-79BD-BC2FB13D0B9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294681" y="862162"/>
            <a:ext cx="2604001" cy="3427650"/>
          </a:xfrm>
          <a:prstGeom prst="rect">
            <a:avLst/>
          </a:prstGeom>
        </p:spPr>
      </p:pic>
    </p:spTree>
    <p:extLst>
      <p:ext uri="{BB962C8B-B14F-4D97-AF65-F5344CB8AC3E}">
        <p14:creationId xmlns:p14="http://schemas.microsoft.com/office/powerpoint/2010/main" val="2274891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ext&#10;&#10;Description automatically generated">
            <a:extLst>
              <a:ext uri="{FF2B5EF4-FFF2-40B4-BE49-F238E27FC236}">
                <a16:creationId xmlns:a16="http://schemas.microsoft.com/office/drawing/2014/main" id="{E120D24D-9961-B690-4C28-E7B02A06AA7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a:off x="641130" y="978974"/>
            <a:ext cx="4989348" cy="2930874"/>
          </a:xfrm>
          <a:prstGeom prst="rect">
            <a:avLst/>
          </a:prstGeom>
          <a:ln>
            <a:solidFill>
              <a:schemeClr val="accent1"/>
            </a:solidFill>
          </a:ln>
        </p:spPr>
      </p:pic>
      <p:pic>
        <p:nvPicPr>
          <p:cNvPr id="1026" name="Picture 2" descr="Image">
            <a:extLst>
              <a:ext uri="{FF2B5EF4-FFF2-40B4-BE49-F238E27FC236}">
                <a16:creationId xmlns:a16="http://schemas.microsoft.com/office/drawing/2014/main" id="{AB0B1A87-6CE8-538E-D621-1F9BAAF6A8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61524" y="978974"/>
            <a:ext cx="5043548" cy="2930875"/>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CFF8B0E4-E56E-7D9F-9675-73D577F1D6D7}"/>
              </a:ext>
            </a:extLst>
          </p:cNvPr>
          <p:cNvSpPr txBox="1"/>
          <p:nvPr/>
        </p:nvSpPr>
        <p:spPr>
          <a:xfrm>
            <a:off x="241737" y="4116688"/>
            <a:ext cx="11950263" cy="2554545"/>
          </a:xfrm>
          <a:prstGeom prst="rect">
            <a:avLst/>
          </a:prstGeom>
          <a:noFill/>
        </p:spPr>
        <p:txBody>
          <a:bodyPr wrap="square">
            <a:spAutoFit/>
          </a:bodyPr>
          <a:lstStyle/>
          <a:p>
            <a:pPr marL="285750" indent="-285750">
              <a:buFont typeface="Arial" panose="020B0604020202020204" pitchFamily="34" charset="0"/>
              <a:buChar char="•"/>
            </a:pPr>
            <a:r>
              <a:rPr lang="en-GB" sz="2000" dirty="0">
                <a:solidFill>
                  <a:srgbClr val="000000"/>
                </a:solidFill>
                <a:latin typeface="Helvetica" pitchFamily="2" charset="0"/>
                <a:ea typeface="Calibri" panose="020F0502020204030204" pitchFamily="34" charset="0"/>
                <a:cs typeface="Times New Roman" panose="02020603050405020304" pitchFamily="18" charset="0"/>
              </a:rPr>
              <a:t>Inspection reports held at the National Archives (1839 – 2000)</a:t>
            </a:r>
          </a:p>
          <a:p>
            <a:pPr marL="285750" indent="-285750">
              <a:buFont typeface="Arial" panose="020B0604020202020204" pitchFamily="34" charset="0"/>
              <a:buChar char="•"/>
            </a:pPr>
            <a:endParaRPr lang="en-GB" sz="2000" dirty="0">
              <a:solidFill>
                <a:srgbClr val="000000"/>
              </a:solidFill>
              <a:latin typeface="Helvetica" pitchFamily="2"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2000" dirty="0">
                <a:solidFill>
                  <a:srgbClr val="000000"/>
                </a:solidFill>
                <a:latin typeface="Helvetica" pitchFamily="2" charset="0"/>
                <a:ea typeface="Calibri" panose="020F0502020204030204" pitchFamily="34" charset="0"/>
                <a:cs typeface="Times New Roman" panose="02020603050405020304" pitchFamily="18" charset="0"/>
              </a:rPr>
              <a:t>Corpus of 100,000 contemporary reports (2000 – 2020) </a:t>
            </a:r>
          </a:p>
          <a:p>
            <a:pPr marL="285750" indent="-285750">
              <a:buFont typeface="Arial" panose="020B0604020202020204" pitchFamily="34" charset="0"/>
              <a:buChar char="•"/>
            </a:pPr>
            <a:endParaRPr lang="en-GB" sz="2000" dirty="0">
              <a:solidFill>
                <a:srgbClr val="000000"/>
              </a:solidFill>
              <a:latin typeface="Helvetica" pitchFamily="2"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2000" dirty="0">
                <a:solidFill>
                  <a:srgbClr val="000000"/>
                </a:solidFill>
                <a:latin typeface="Helvetica" pitchFamily="2" charset="0"/>
                <a:ea typeface="Calibri" panose="020F0502020204030204" pitchFamily="34" charset="0"/>
                <a:cs typeface="Times New Roman" panose="02020603050405020304" pitchFamily="18" charset="0"/>
              </a:rPr>
              <a:t>Searched for textual traces of language ideologies: ‘speak clearly’, ‘correct grammar’, ‘standard English’, ‘articulate speech’, etc</a:t>
            </a:r>
          </a:p>
          <a:p>
            <a:pPr marL="285750" indent="-285750">
              <a:buFont typeface="Arial" panose="020B0604020202020204" pitchFamily="34" charset="0"/>
              <a:buChar char="•"/>
            </a:pPr>
            <a:endParaRPr lang="en-GB" sz="2000" dirty="0">
              <a:solidFill>
                <a:srgbClr val="000000"/>
              </a:solidFill>
              <a:latin typeface="Helvetica" pitchFamily="2"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2000" dirty="0">
                <a:solidFill>
                  <a:srgbClr val="000000"/>
                </a:solidFill>
                <a:latin typeface="Helvetica" pitchFamily="2" charset="0"/>
                <a:ea typeface="Calibri" panose="020F0502020204030204" pitchFamily="34" charset="0"/>
                <a:cs typeface="Times New Roman" panose="02020603050405020304" pitchFamily="18" charset="0"/>
              </a:rPr>
              <a:t>Examined relations between school demographics in terms of race/class and language ideology</a:t>
            </a:r>
          </a:p>
        </p:txBody>
      </p:sp>
      <p:sp>
        <p:nvSpPr>
          <p:cNvPr id="2" name="TextBox 1">
            <a:extLst>
              <a:ext uri="{FF2B5EF4-FFF2-40B4-BE49-F238E27FC236}">
                <a16:creationId xmlns:a16="http://schemas.microsoft.com/office/drawing/2014/main" id="{01C6C244-D982-F96F-377B-84E24F196122}"/>
              </a:ext>
            </a:extLst>
          </p:cNvPr>
          <p:cNvSpPr txBox="1"/>
          <p:nvPr/>
        </p:nvSpPr>
        <p:spPr>
          <a:xfrm>
            <a:off x="293318" y="273344"/>
            <a:ext cx="11605364" cy="584775"/>
          </a:xfrm>
          <a:prstGeom prst="rect">
            <a:avLst/>
          </a:prstGeom>
          <a:noFill/>
        </p:spPr>
        <p:txBody>
          <a:bodyPr wrap="square">
            <a:spAutoFit/>
          </a:bodyPr>
          <a:lstStyle/>
          <a:p>
            <a:r>
              <a:rPr lang="en-GB" sz="3200" b="1" i="0" dirty="0">
                <a:solidFill>
                  <a:srgbClr val="000000"/>
                </a:solidFill>
                <a:effectLst/>
                <a:latin typeface="Helvetica" pitchFamily="2" charset="0"/>
              </a:rPr>
              <a:t>Inspecting the white ears of Ofsted</a:t>
            </a:r>
            <a:endParaRPr lang="en-US" dirty="0">
              <a:latin typeface="Helvetica" pitchFamily="2" charset="0"/>
            </a:endParaRPr>
          </a:p>
        </p:txBody>
      </p:sp>
    </p:spTree>
    <p:extLst>
      <p:ext uri="{BB962C8B-B14F-4D97-AF65-F5344CB8AC3E}">
        <p14:creationId xmlns:p14="http://schemas.microsoft.com/office/powerpoint/2010/main" val="14021954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15C5963-5852-6585-C94C-B514AEE25E13}"/>
              </a:ext>
            </a:extLst>
          </p:cNvPr>
          <p:cNvSpPr txBox="1"/>
          <p:nvPr/>
        </p:nvSpPr>
        <p:spPr>
          <a:xfrm>
            <a:off x="8350468" y="1108441"/>
            <a:ext cx="3716908" cy="5262979"/>
          </a:xfrm>
          <a:prstGeom prst="rect">
            <a:avLst/>
          </a:prstGeom>
          <a:noFill/>
          <a:ln>
            <a:solidFill>
              <a:schemeClr val="accent1"/>
            </a:solidFill>
          </a:ln>
        </p:spPr>
        <p:txBody>
          <a:bodyPr wrap="square">
            <a:spAutoFit/>
          </a:bodyPr>
          <a:lstStyle/>
          <a:p>
            <a:r>
              <a:rPr lang="en-GB" sz="1600" b="1" dirty="0">
                <a:solidFill>
                  <a:srgbClr val="000000"/>
                </a:solidFill>
                <a:latin typeface="Helvetica" pitchFamily="2" charset="0"/>
              </a:rPr>
              <a:t>Non-standard English perceived as a barrier to learning</a:t>
            </a:r>
          </a:p>
          <a:p>
            <a:endParaRPr lang="en-GB" sz="1600" dirty="0">
              <a:solidFill>
                <a:srgbClr val="000000"/>
              </a:solidFill>
              <a:latin typeface="Helvetica" pitchFamily="2" charset="0"/>
            </a:endParaRPr>
          </a:p>
          <a:p>
            <a:endParaRPr lang="en-GB" sz="1600" dirty="0">
              <a:solidFill>
                <a:srgbClr val="000000"/>
              </a:solidFill>
              <a:latin typeface="Helvetica" pitchFamily="2" charset="0"/>
            </a:endParaRPr>
          </a:p>
          <a:p>
            <a:endParaRPr lang="en-GB" sz="1600" dirty="0">
              <a:solidFill>
                <a:srgbClr val="000000"/>
              </a:solidFill>
              <a:latin typeface="Helvetica" pitchFamily="2" charset="0"/>
            </a:endParaRPr>
          </a:p>
          <a:p>
            <a:pPr marL="285750" indent="-285750">
              <a:buFont typeface="Arial" panose="020B0604020202020204" pitchFamily="34" charset="0"/>
              <a:buChar char="•"/>
            </a:pPr>
            <a:r>
              <a:rPr lang="en-GB" sz="1600" dirty="0">
                <a:solidFill>
                  <a:srgbClr val="7030A0"/>
                </a:solidFill>
                <a:latin typeface="Helvetica" pitchFamily="2" charset="0"/>
              </a:rPr>
              <a:t>Some adults have weak spoken standard English and grammar. Too many staff make errors in their standard spoken English when they teach. In some cases, this means that they model bad habits or teach incorrect grammar. Staff need to do more to correct pupils’ poor language or vocabulary. </a:t>
            </a:r>
            <a:r>
              <a:rPr lang="en-GB" sz="1600" dirty="0">
                <a:latin typeface="Helvetica" pitchFamily="2" charset="0"/>
              </a:rPr>
              <a:t>(2019)</a:t>
            </a:r>
          </a:p>
          <a:p>
            <a:endParaRPr lang="en-GB" sz="1600" dirty="0">
              <a:solidFill>
                <a:srgbClr val="FF0000"/>
              </a:solidFill>
              <a:latin typeface="Helvetica" pitchFamily="2" charset="0"/>
            </a:endParaRPr>
          </a:p>
          <a:p>
            <a:endParaRPr lang="en-GB" sz="1600" dirty="0">
              <a:solidFill>
                <a:srgbClr val="FF0000"/>
              </a:solidFill>
              <a:latin typeface="Helvetica" pitchFamily="2" charset="0"/>
            </a:endParaRPr>
          </a:p>
          <a:p>
            <a:endParaRPr lang="en-GB" sz="1600" dirty="0">
              <a:solidFill>
                <a:srgbClr val="FF0000"/>
              </a:solidFill>
              <a:latin typeface="Helvetica" pitchFamily="2" charset="0"/>
            </a:endParaRPr>
          </a:p>
          <a:p>
            <a:endParaRPr lang="en-GB" sz="1600" dirty="0">
              <a:solidFill>
                <a:srgbClr val="FF0000"/>
              </a:solidFill>
              <a:latin typeface="Helvetica" pitchFamily="2" charset="0"/>
            </a:endParaRPr>
          </a:p>
          <a:p>
            <a:endParaRPr lang="en-GB" sz="1600" dirty="0">
              <a:solidFill>
                <a:srgbClr val="FF0000"/>
              </a:solidFill>
              <a:latin typeface="Helvetica" pitchFamily="2" charset="0"/>
            </a:endParaRPr>
          </a:p>
          <a:p>
            <a:endParaRPr lang="en-GB" sz="1600" dirty="0">
              <a:solidFill>
                <a:srgbClr val="FF0000"/>
              </a:solidFill>
              <a:latin typeface="Helvetica" pitchFamily="2" charset="0"/>
            </a:endParaRPr>
          </a:p>
          <a:p>
            <a:endParaRPr lang="en-GB" sz="1600" dirty="0">
              <a:solidFill>
                <a:srgbClr val="FF0000"/>
              </a:solidFill>
              <a:latin typeface="Helvetica" pitchFamily="2" charset="0"/>
            </a:endParaRPr>
          </a:p>
        </p:txBody>
      </p:sp>
      <p:sp>
        <p:nvSpPr>
          <p:cNvPr id="7" name="TextBox 6">
            <a:extLst>
              <a:ext uri="{FF2B5EF4-FFF2-40B4-BE49-F238E27FC236}">
                <a16:creationId xmlns:a16="http://schemas.microsoft.com/office/drawing/2014/main" id="{21865642-0E41-5843-9786-5B40626A6778}"/>
              </a:ext>
            </a:extLst>
          </p:cNvPr>
          <p:cNvSpPr txBox="1"/>
          <p:nvPr/>
        </p:nvSpPr>
        <p:spPr>
          <a:xfrm>
            <a:off x="4230095" y="1117892"/>
            <a:ext cx="3716908" cy="5262979"/>
          </a:xfrm>
          <a:prstGeom prst="rect">
            <a:avLst/>
          </a:prstGeom>
          <a:noFill/>
          <a:ln>
            <a:solidFill>
              <a:schemeClr val="accent1"/>
            </a:solidFill>
          </a:ln>
        </p:spPr>
        <p:txBody>
          <a:bodyPr wrap="square">
            <a:spAutoFit/>
          </a:bodyPr>
          <a:lstStyle/>
          <a:p>
            <a:r>
              <a:rPr lang="en-US" sz="1600" b="1" dirty="0">
                <a:latin typeface="Helvetica" pitchFamily="2" charset="0"/>
              </a:rPr>
              <a:t>Quality of speech equated with quality of teaching</a:t>
            </a:r>
          </a:p>
          <a:p>
            <a:endParaRPr lang="en-US" sz="1600" dirty="0">
              <a:latin typeface="Helvetica" pitchFamily="2" charset="0"/>
            </a:endParaRPr>
          </a:p>
          <a:p>
            <a:pPr marL="285750" indent="-285750">
              <a:buFont typeface="Arial" panose="020B0604020202020204" pitchFamily="34" charset="0"/>
              <a:buChar char="•"/>
            </a:pPr>
            <a:endParaRPr lang="en-US" sz="1600" dirty="0">
              <a:latin typeface="Helvetica" pitchFamily="2" charset="0"/>
            </a:endParaRPr>
          </a:p>
          <a:p>
            <a:pPr marL="285750" indent="-285750">
              <a:buFont typeface="Arial" panose="020B0604020202020204" pitchFamily="34" charset="0"/>
              <a:buChar char="•"/>
            </a:pPr>
            <a:endParaRPr lang="en-US" sz="1600" dirty="0">
              <a:latin typeface="Helvetica" pitchFamily="2" charset="0"/>
            </a:endParaRPr>
          </a:p>
          <a:p>
            <a:pPr marL="285750" indent="-285750">
              <a:buFont typeface="Arial" panose="020B0604020202020204" pitchFamily="34" charset="0"/>
              <a:buChar char="•"/>
            </a:pPr>
            <a:r>
              <a:rPr lang="en-GB" sz="1600" dirty="0">
                <a:solidFill>
                  <a:srgbClr val="7030A0"/>
                </a:solidFill>
                <a:latin typeface="Helvetica" pitchFamily="2" charset="0"/>
              </a:rPr>
              <a:t>Teachers model standard English continuously and help pupils to enunciate correctly </a:t>
            </a:r>
            <a:r>
              <a:rPr lang="en-GB" sz="1600" dirty="0">
                <a:latin typeface="Helvetica" pitchFamily="2" charset="0"/>
              </a:rPr>
              <a:t>(2019)</a:t>
            </a:r>
          </a:p>
          <a:p>
            <a:pPr marL="742950" lvl="1" indent="-285750">
              <a:buFont typeface="Arial" panose="020B0604020202020204" pitchFamily="34" charset="0"/>
              <a:buChar char="•"/>
            </a:pPr>
            <a:endParaRPr lang="en-GB" sz="1600" dirty="0">
              <a:latin typeface="Helvetica" pitchFamily="2" charset="0"/>
            </a:endParaRPr>
          </a:p>
          <a:p>
            <a:pPr lvl="1"/>
            <a:endParaRPr lang="en-GB" sz="1600" dirty="0">
              <a:latin typeface="Helvetica" pitchFamily="2" charset="0"/>
            </a:endParaRPr>
          </a:p>
          <a:p>
            <a:pPr lvl="1"/>
            <a:endParaRPr lang="en-GB" sz="1600" dirty="0">
              <a:latin typeface="Helvetica" pitchFamily="2" charset="0"/>
            </a:endParaRPr>
          </a:p>
          <a:p>
            <a:pPr lvl="1"/>
            <a:endParaRPr lang="en-GB" sz="1600" dirty="0">
              <a:latin typeface="Helvetica" pitchFamily="2" charset="0"/>
            </a:endParaRPr>
          </a:p>
          <a:p>
            <a:pPr marL="285750" indent="-285750">
              <a:buFont typeface="Arial" panose="020B0604020202020204" pitchFamily="34" charset="0"/>
              <a:buChar char="•"/>
            </a:pPr>
            <a:r>
              <a:rPr lang="en-GB" sz="1600" dirty="0">
                <a:solidFill>
                  <a:srgbClr val="7030A0"/>
                </a:solidFill>
                <a:latin typeface="Helvetica" pitchFamily="2" charset="0"/>
              </a:rPr>
              <a:t>Teachers have brought about considerable improvements … although the local dialect is still a powerful influence on the spoken word </a:t>
            </a:r>
            <a:r>
              <a:rPr lang="en-GB" sz="1600" dirty="0">
                <a:latin typeface="Helvetica" pitchFamily="2" charset="0"/>
              </a:rPr>
              <a:t>(2002)</a:t>
            </a:r>
          </a:p>
          <a:p>
            <a:pPr marL="285750" indent="-285750">
              <a:buFont typeface="Arial" panose="020B0604020202020204" pitchFamily="34" charset="0"/>
              <a:buChar char="•"/>
            </a:pPr>
            <a:endParaRPr lang="en-GB" sz="1600" dirty="0">
              <a:latin typeface="Helvetica" pitchFamily="2" charset="0"/>
            </a:endParaRPr>
          </a:p>
          <a:p>
            <a:endParaRPr lang="en-US" sz="1600" dirty="0">
              <a:latin typeface="Helvetica" pitchFamily="2" charset="0"/>
            </a:endParaRPr>
          </a:p>
          <a:p>
            <a:endParaRPr lang="en-US" sz="1600" dirty="0">
              <a:latin typeface="Helvetica" pitchFamily="2" charset="0"/>
            </a:endParaRPr>
          </a:p>
          <a:p>
            <a:endParaRPr lang="en-US" sz="1600" dirty="0">
              <a:latin typeface="Helvetica" pitchFamily="2" charset="0"/>
            </a:endParaRPr>
          </a:p>
        </p:txBody>
      </p:sp>
      <p:sp>
        <p:nvSpPr>
          <p:cNvPr id="8" name="TextBox 7">
            <a:extLst>
              <a:ext uri="{FF2B5EF4-FFF2-40B4-BE49-F238E27FC236}">
                <a16:creationId xmlns:a16="http://schemas.microsoft.com/office/drawing/2014/main" id="{46E6A473-9036-BF44-C992-C6A834C99B82}"/>
              </a:ext>
            </a:extLst>
          </p:cNvPr>
          <p:cNvSpPr txBox="1"/>
          <p:nvPr/>
        </p:nvSpPr>
        <p:spPr>
          <a:xfrm>
            <a:off x="124624" y="1117892"/>
            <a:ext cx="3716908" cy="5262979"/>
          </a:xfrm>
          <a:prstGeom prst="rect">
            <a:avLst/>
          </a:prstGeom>
          <a:noFill/>
          <a:ln>
            <a:solidFill>
              <a:schemeClr val="accent1"/>
            </a:solidFill>
          </a:ln>
        </p:spPr>
        <p:txBody>
          <a:bodyPr wrap="square">
            <a:spAutoFit/>
          </a:bodyPr>
          <a:lstStyle/>
          <a:p>
            <a:r>
              <a:rPr lang="en-GB" sz="1600" b="1" dirty="0">
                <a:latin typeface="Helvetica" pitchFamily="2" charset="0"/>
              </a:rPr>
              <a:t>Approval given to schools who engage in hostile language policing</a:t>
            </a:r>
          </a:p>
          <a:p>
            <a:endParaRPr lang="en-GB" sz="1600" b="1" dirty="0">
              <a:latin typeface="Helvetica" pitchFamily="2" charset="0"/>
            </a:endParaRPr>
          </a:p>
          <a:p>
            <a:endParaRPr lang="en-GB" sz="1600" b="1" dirty="0">
              <a:latin typeface="Helvetica" pitchFamily="2" charset="0"/>
            </a:endParaRPr>
          </a:p>
          <a:p>
            <a:endParaRPr lang="en-US" sz="1600" dirty="0">
              <a:latin typeface="Helvetica" pitchFamily="2" charset="0"/>
            </a:endParaRPr>
          </a:p>
          <a:p>
            <a:pPr marL="285750" indent="-285750">
              <a:buFont typeface="Arial" panose="020B0604020202020204" pitchFamily="34" charset="0"/>
              <a:buChar char="•"/>
            </a:pPr>
            <a:r>
              <a:rPr lang="en-GB" sz="1600" dirty="0">
                <a:solidFill>
                  <a:srgbClr val="7030A0"/>
                </a:solidFill>
                <a:latin typeface="Helvetica" pitchFamily="2" charset="0"/>
              </a:rPr>
              <a:t>Teachers insist that students answer questions using correct grammar and in complete sentences (</a:t>
            </a:r>
            <a:r>
              <a:rPr lang="en-GB" sz="1600" dirty="0">
                <a:latin typeface="Helvetica" pitchFamily="2" charset="0"/>
              </a:rPr>
              <a:t>2012)</a:t>
            </a:r>
            <a:endParaRPr lang="en-GB" sz="1600" dirty="0">
              <a:solidFill>
                <a:srgbClr val="7030A0"/>
              </a:solidFill>
              <a:latin typeface="Helvetica" pitchFamily="2" charset="0"/>
            </a:endParaRPr>
          </a:p>
          <a:p>
            <a:pPr marL="742950" lvl="1" indent="-285750">
              <a:buFont typeface="Arial" panose="020B0604020202020204" pitchFamily="34" charset="0"/>
              <a:buChar char="•"/>
            </a:pPr>
            <a:endParaRPr lang="en-GB" sz="1600" dirty="0">
              <a:latin typeface="Helvetica" pitchFamily="2" charset="0"/>
            </a:endParaRPr>
          </a:p>
          <a:p>
            <a:pPr marL="742950" lvl="1" indent="-285750">
              <a:buFont typeface="Arial" panose="020B0604020202020204" pitchFamily="34" charset="0"/>
              <a:buChar char="•"/>
            </a:pPr>
            <a:endParaRPr lang="en-GB" sz="1600" dirty="0">
              <a:latin typeface="Helvetica" pitchFamily="2" charset="0"/>
            </a:endParaRPr>
          </a:p>
          <a:p>
            <a:pPr marL="285750" indent="-285750">
              <a:buFont typeface="Arial" panose="020B0604020202020204" pitchFamily="34" charset="0"/>
              <a:buChar char="•"/>
            </a:pPr>
            <a:r>
              <a:rPr lang="en-GB" sz="1600" dirty="0">
                <a:solidFill>
                  <a:srgbClr val="7030A0"/>
                </a:solidFill>
                <a:latin typeface="Helvetica" pitchFamily="2" charset="0"/>
              </a:rPr>
              <a:t>Students are challenged to write and speak accurately, without slang or colloquial language. The academy's progress in almost eradicating the use of ‘like’ by students is one example of this hugely successful focus </a:t>
            </a:r>
            <a:r>
              <a:rPr lang="en-GB" sz="1600" dirty="0">
                <a:latin typeface="Helvetica" pitchFamily="2" charset="0"/>
              </a:rPr>
              <a:t>(2014) </a:t>
            </a:r>
            <a:endParaRPr lang="en-GB" sz="1600" dirty="0">
              <a:solidFill>
                <a:srgbClr val="7030A0"/>
              </a:solidFill>
              <a:latin typeface="Helvetica" pitchFamily="2" charset="0"/>
            </a:endParaRPr>
          </a:p>
          <a:p>
            <a:pPr marL="285750" indent="-285750">
              <a:buFont typeface="Arial" panose="020B0604020202020204" pitchFamily="34" charset="0"/>
              <a:buChar char="•"/>
            </a:pPr>
            <a:endParaRPr lang="en-GB" sz="1600" dirty="0">
              <a:solidFill>
                <a:srgbClr val="FF0000"/>
              </a:solidFill>
              <a:latin typeface="Helvetica" pitchFamily="2" charset="0"/>
            </a:endParaRPr>
          </a:p>
          <a:p>
            <a:pPr marL="285750" indent="-285750">
              <a:buFont typeface="Arial" panose="020B0604020202020204" pitchFamily="34" charset="0"/>
              <a:buChar char="•"/>
            </a:pPr>
            <a:endParaRPr lang="en-GB" sz="1600" dirty="0">
              <a:solidFill>
                <a:srgbClr val="FF0000"/>
              </a:solidFill>
              <a:latin typeface="Helvetica" pitchFamily="2" charset="0"/>
            </a:endParaRPr>
          </a:p>
          <a:p>
            <a:pPr marL="285750" indent="-285750">
              <a:buFont typeface="Arial" panose="020B0604020202020204" pitchFamily="34" charset="0"/>
              <a:buChar char="•"/>
            </a:pPr>
            <a:endParaRPr lang="en-GB" sz="1600" dirty="0">
              <a:solidFill>
                <a:srgbClr val="FF0000"/>
              </a:solidFill>
              <a:latin typeface="Helvetica" pitchFamily="2" charset="0"/>
            </a:endParaRPr>
          </a:p>
        </p:txBody>
      </p:sp>
      <p:sp>
        <p:nvSpPr>
          <p:cNvPr id="2" name="TextBox 1">
            <a:extLst>
              <a:ext uri="{FF2B5EF4-FFF2-40B4-BE49-F238E27FC236}">
                <a16:creationId xmlns:a16="http://schemas.microsoft.com/office/drawing/2014/main" id="{48703127-82E3-C08A-06DF-CF5A3F6C0A9A}"/>
              </a:ext>
            </a:extLst>
          </p:cNvPr>
          <p:cNvSpPr txBox="1"/>
          <p:nvPr/>
        </p:nvSpPr>
        <p:spPr>
          <a:xfrm>
            <a:off x="293318" y="273344"/>
            <a:ext cx="11605364" cy="584775"/>
          </a:xfrm>
          <a:prstGeom prst="rect">
            <a:avLst/>
          </a:prstGeom>
          <a:noFill/>
        </p:spPr>
        <p:txBody>
          <a:bodyPr wrap="square">
            <a:spAutoFit/>
          </a:bodyPr>
          <a:lstStyle/>
          <a:p>
            <a:r>
              <a:rPr lang="en-GB" sz="3200" b="1" i="0" dirty="0">
                <a:solidFill>
                  <a:srgbClr val="000000"/>
                </a:solidFill>
                <a:effectLst/>
                <a:latin typeface="Helvetica" pitchFamily="2" charset="0"/>
              </a:rPr>
              <a:t>Sonic surveillance of teachers</a:t>
            </a:r>
            <a:endParaRPr lang="en-US" dirty="0">
              <a:latin typeface="Helvetica" pitchFamily="2" charset="0"/>
            </a:endParaRPr>
          </a:p>
        </p:txBody>
      </p:sp>
    </p:spTree>
    <p:extLst>
      <p:ext uri="{BB962C8B-B14F-4D97-AF65-F5344CB8AC3E}">
        <p14:creationId xmlns:p14="http://schemas.microsoft.com/office/powerpoint/2010/main" val="2841204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E607058-C4D1-C1A4-CE6C-1FDE9EA334BD}"/>
              </a:ext>
            </a:extLst>
          </p:cNvPr>
          <p:cNvSpPr txBox="1"/>
          <p:nvPr/>
        </p:nvSpPr>
        <p:spPr>
          <a:xfrm>
            <a:off x="293318" y="273344"/>
            <a:ext cx="11605364" cy="584775"/>
          </a:xfrm>
          <a:prstGeom prst="rect">
            <a:avLst/>
          </a:prstGeom>
          <a:noFill/>
        </p:spPr>
        <p:txBody>
          <a:bodyPr wrap="square">
            <a:spAutoFit/>
          </a:bodyPr>
          <a:lstStyle/>
          <a:p>
            <a:r>
              <a:rPr lang="en-GB" sz="3200" b="1" i="0" dirty="0">
                <a:solidFill>
                  <a:srgbClr val="000000"/>
                </a:solidFill>
                <a:effectLst/>
                <a:latin typeface="Helvetica" pitchFamily="2" charset="0"/>
              </a:rPr>
              <a:t>Language ideologies are never just about language</a:t>
            </a:r>
            <a:endParaRPr lang="en-US" dirty="0">
              <a:latin typeface="Helvetica" pitchFamily="2" charset="0"/>
            </a:endParaRPr>
          </a:p>
        </p:txBody>
      </p:sp>
      <p:sp>
        <p:nvSpPr>
          <p:cNvPr id="5" name="TextBox 4">
            <a:extLst>
              <a:ext uri="{FF2B5EF4-FFF2-40B4-BE49-F238E27FC236}">
                <a16:creationId xmlns:a16="http://schemas.microsoft.com/office/drawing/2014/main" id="{5EBBC188-A958-B789-6D5C-701F5257A7B5}"/>
              </a:ext>
            </a:extLst>
          </p:cNvPr>
          <p:cNvSpPr txBox="1"/>
          <p:nvPr/>
        </p:nvSpPr>
        <p:spPr>
          <a:xfrm>
            <a:off x="2432518" y="1303199"/>
            <a:ext cx="7326964" cy="1938992"/>
          </a:xfrm>
          <a:prstGeom prst="rect">
            <a:avLst/>
          </a:prstGeom>
          <a:noFill/>
          <a:ln>
            <a:solidFill>
              <a:schemeClr val="accent1"/>
            </a:solidFill>
          </a:ln>
        </p:spPr>
        <p:txBody>
          <a:bodyPr wrap="square">
            <a:spAutoFit/>
          </a:bodyPr>
          <a:lstStyle/>
          <a:p>
            <a:r>
              <a:rPr lang="en-GB" sz="2000" dirty="0">
                <a:solidFill>
                  <a:srgbClr val="7030A0"/>
                </a:solidFill>
                <a:latin typeface="Helvetica" pitchFamily="2" charset="0"/>
              </a:rPr>
              <a:t>The more able pupils are mainly speaking standard English in school, with sound pronunciation and good sense. A few pupils lack clarity in their speech which results in some confusion in the way they say “t” and “</a:t>
            </a:r>
            <a:r>
              <a:rPr lang="en-GB" sz="2000" dirty="0" err="1">
                <a:solidFill>
                  <a:srgbClr val="7030A0"/>
                </a:solidFill>
                <a:latin typeface="Helvetica" pitchFamily="2" charset="0"/>
              </a:rPr>
              <a:t>th</a:t>
            </a:r>
            <a:r>
              <a:rPr lang="en-GB" sz="2000" dirty="0">
                <a:solidFill>
                  <a:srgbClr val="7030A0"/>
                </a:solidFill>
                <a:latin typeface="Helvetica" pitchFamily="2" charset="0"/>
              </a:rPr>
              <a:t>”, as “d” or “f”. </a:t>
            </a:r>
          </a:p>
          <a:p>
            <a:endParaRPr lang="en-GB" sz="2000" dirty="0">
              <a:latin typeface="Helvetica" pitchFamily="2" charset="0"/>
            </a:endParaRPr>
          </a:p>
          <a:p>
            <a:r>
              <a:rPr lang="en-GB" sz="2000" dirty="0">
                <a:latin typeface="Helvetica" pitchFamily="2" charset="0"/>
              </a:rPr>
              <a:t>Moss Side, Manchester</a:t>
            </a:r>
            <a:endParaRPr lang="en-US" sz="2000" dirty="0">
              <a:latin typeface="Helvetica" pitchFamily="2" charset="0"/>
            </a:endParaRPr>
          </a:p>
        </p:txBody>
      </p:sp>
      <p:sp>
        <p:nvSpPr>
          <p:cNvPr id="4" name="TextBox 3">
            <a:extLst>
              <a:ext uri="{FF2B5EF4-FFF2-40B4-BE49-F238E27FC236}">
                <a16:creationId xmlns:a16="http://schemas.microsoft.com/office/drawing/2014/main" id="{FD44D991-8141-E90C-668B-724DBC12B4BF}"/>
              </a:ext>
            </a:extLst>
          </p:cNvPr>
          <p:cNvSpPr txBox="1"/>
          <p:nvPr/>
        </p:nvSpPr>
        <p:spPr>
          <a:xfrm>
            <a:off x="293318" y="3687271"/>
            <a:ext cx="11605364" cy="2923877"/>
          </a:xfrm>
          <a:prstGeom prst="rect">
            <a:avLst/>
          </a:prstGeom>
          <a:noFill/>
        </p:spPr>
        <p:txBody>
          <a:bodyPr wrap="square">
            <a:spAutoFit/>
          </a:bodyPr>
          <a:lstStyle/>
          <a:p>
            <a:pPr algn="l" fontAlgn="base"/>
            <a:r>
              <a:rPr lang="en-GB" sz="2300" b="0" i="0" dirty="0">
                <a:solidFill>
                  <a:srgbClr val="333333"/>
                </a:solidFill>
                <a:effectLst/>
                <a:latin typeface="Helvetica" pitchFamily="2" charset="0"/>
              </a:rPr>
              <a:t>Racialised students living in poverty are particularly likely to be targets of hostile language policing</a:t>
            </a:r>
            <a:r>
              <a:rPr lang="en-GB" sz="2300" dirty="0">
                <a:solidFill>
                  <a:srgbClr val="333333"/>
                </a:solidFill>
                <a:latin typeface="Helvetica" pitchFamily="2" charset="0"/>
              </a:rPr>
              <a:t> […]. </a:t>
            </a:r>
            <a:r>
              <a:rPr lang="en-GB" sz="2300" b="0" i="0" dirty="0">
                <a:solidFill>
                  <a:srgbClr val="333333"/>
                </a:solidFill>
                <a:effectLst/>
                <a:latin typeface="Helvetica" pitchFamily="2" charset="0"/>
              </a:rPr>
              <a:t>Despite Ofsted's recent claims that ‘equality, diversity and inclusion are at the heart of our work’ (Ofsted 2021: 57), we firmly reject this and argue that our research has exposed how deficit-orientated listening practices are in fact </a:t>
            </a:r>
            <a:r>
              <a:rPr lang="en-GB" sz="2300" b="1" i="0" dirty="0">
                <a:solidFill>
                  <a:srgbClr val="333333"/>
                </a:solidFill>
                <a:effectLst/>
                <a:latin typeface="Helvetica" pitchFamily="2" charset="0"/>
              </a:rPr>
              <a:t>institutionally embedded into the very heart of the inspectorate's ideologies and policies</a:t>
            </a:r>
            <a:r>
              <a:rPr lang="en-GB" sz="2300" b="0" i="0" dirty="0">
                <a:solidFill>
                  <a:srgbClr val="333333"/>
                </a:solidFill>
                <a:effectLst/>
                <a:latin typeface="Helvetica" pitchFamily="2" charset="0"/>
              </a:rPr>
              <a:t>.  </a:t>
            </a:r>
          </a:p>
          <a:p>
            <a:pPr algn="l" fontAlgn="base"/>
            <a:endParaRPr lang="en-GB" sz="2300" dirty="0">
              <a:solidFill>
                <a:srgbClr val="333333"/>
              </a:solidFill>
              <a:latin typeface="Helvetica" pitchFamily="2" charset="0"/>
            </a:endParaRPr>
          </a:p>
          <a:p>
            <a:pPr algn="l" fontAlgn="base"/>
            <a:r>
              <a:rPr lang="en-GB" sz="2300" b="0" i="0" dirty="0">
                <a:solidFill>
                  <a:srgbClr val="333333"/>
                </a:solidFill>
                <a:effectLst/>
                <a:latin typeface="Helvetica" pitchFamily="2" charset="0"/>
              </a:rPr>
              <a:t>(Cushing &amp; Snell 2022)</a:t>
            </a:r>
          </a:p>
        </p:txBody>
      </p:sp>
    </p:spTree>
    <p:extLst>
      <p:ext uri="{BB962C8B-B14F-4D97-AF65-F5344CB8AC3E}">
        <p14:creationId xmlns:p14="http://schemas.microsoft.com/office/powerpoint/2010/main" val="33633109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B3C5FF2-D0D3-2242-9168-2BFF146A0242}"/>
              </a:ext>
            </a:extLst>
          </p:cNvPr>
          <p:cNvSpPr txBox="1"/>
          <p:nvPr/>
        </p:nvSpPr>
        <p:spPr>
          <a:xfrm>
            <a:off x="293318" y="1039211"/>
            <a:ext cx="7977353" cy="5324535"/>
          </a:xfrm>
          <a:prstGeom prst="rect">
            <a:avLst/>
          </a:prstGeom>
          <a:noFill/>
        </p:spPr>
        <p:txBody>
          <a:bodyPr wrap="square">
            <a:spAutoFit/>
          </a:bodyPr>
          <a:lstStyle/>
          <a:p>
            <a:pPr marL="571500" indent="-571500">
              <a:buFont typeface="Arial" panose="020B0604020202020204" pitchFamily="34" charset="0"/>
              <a:buChar char="•"/>
            </a:pPr>
            <a:r>
              <a:rPr lang="en-GB" sz="2000" dirty="0">
                <a:effectLst/>
                <a:latin typeface="Helvetica" pitchFamily="2" charset="0"/>
                <a:ea typeface="Calibri" panose="020F0502020204030204" pitchFamily="34" charset="0"/>
                <a:cs typeface="Times New Roman" panose="02020603050405020304" pitchFamily="18" charset="0"/>
              </a:rPr>
              <a:t>Recently leaked confidential training materials for inspectors proves how they are being actively trained to listen out for linguistic deficiencies – for example:</a:t>
            </a:r>
          </a:p>
          <a:p>
            <a:pPr marL="571500" indent="-571500">
              <a:buFont typeface="Arial" panose="020B0604020202020204" pitchFamily="34" charset="0"/>
              <a:buChar char="•"/>
            </a:pPr>
            <a:endParaRPr lang="en-GB" sz="2000" dirty="0">
              <a:latin typeface="Helvetica" pitchFamily="2" charset="0"/>
              <a:ea typeface="Calibri" panose="020F0502020204030204" pitchFamily="34" charset="0"/>
              <a:cs typeface="Times New Roman" panose="02020603050405020304" pitchFamily="18" charset="0"/>
            </a:endParaRPr>
          </a:p>
          <a:p>
            <a:pPr marL="1028700" lvl="1" indent="-571500">
              <a:buFont typeface="Arial" panose="020B0604020202020204" pitchFamily="34" charset="0"/>
              <a:buChar char="•"/>
            </a:pPr>
            <a:r>
              <a:rPr lang="en-US" sz="2000" dirty="0">
                <a:latin typeface="Helvetica" pitchFamily="2" charset="0"/>
              </a:rPr>
              <a:t>‘</a:t>
            </a:r>
            <a:r>
              <a:rPr lang="en-US" sz="2000" dirty="0">
                <a:solidFill>
                  <a:srgbClr val="7030A0"/>
                </a:solidFill>
                <a:latin typeface="Helvetica" pitchFamily="2" charset="0"/>
              </a:rPr>
              <a:t>Teachers should also appropriately correct pupils’ grammar when they are speaking formally</a:t>
            </a:r>
            <a:r>
              <a:rPr lang="en-US" sz="2000" dirty="0">
                <a:latin typeface="Helvetica" pitchFamily="2" charset="0"/>
              </a:rPr>
              <a:t>’</a:t>
            </a:r>
          </a:p>
          <a:p>
            <a:pPr marL="1028700" lvl="1" indent="-571500">
              <a:buFont typeface="Arial" panose="020B0604020202020204" pitchFamily="34" charset="0"/>
              <a:buChar char="•"/>
            </a:pPr>
            <a:endParaRPr lang="en-US" sz="2000" dirty="0">
              <a:latin typeface="Helvetica" pitchFamily="2" charset="0"/>
            </a:endParaRPr>
          </a:p>
          <a:p>
            <a:pPr marL="1028700" lvl="1" indent="-571500">
              <a:buFont typeface="Arial" panose="020B0604020202020204" pitchFamily="34" charset="0"/>
              <a:buChar char="•"/>
            </a:pPr>
            <a:r>
              <a:rPr lang="en-GB" sz="2000" dirty="0">
                <a:effectLst/>
                <a:latin typeface="Helvetica" pitchFamily="2" charset="0"/>
              </a:rPr>
              <a:t>‘</a:t>
            </a:r>
            <a:r>
              <a:rPr lang="en-GB" sz="2000" dirty="0">
                <a:solidFill>
                  <a:srgbClr val="7030A0"/>
                </a:solidFill>
                <a:effectLst/>
                <a:latin typeface="Helvetica" pitchFamily="2" charset="0"/>
              </a:rPr>
              <a:t>There are high expectations … teachers have wide-ranging vocabularies. They speak standard English with pupils … Teaching standard English is a matter of social justice</a:t>
            </a:r>
            <a:r>
              <a:rPr lang="en-GB" sz="2000" dirty="0">
                <a:effectLst/>
                <a:latin typeface="Helvetica" pitchFamily="2" charset="0"/>
              </a:rPr>
              <a:t>.’</a:t>
            </a:r>
          </a:p>
          <a:p>
            <a:pPr marL="571500" indent="-571500">
              <a:buFont typeface="Arial" panose="020B0604020202020204" pitchFamily="34" charset="0"/>
              <a:buChar char="•"/>
            </a:pPr>
            <a:endParaRPr lang="en-GB" sz="2000" dirty="0">
              <a:latin typeface="Helvetica" pitchFamily="2" charset="0"/>
            </a:endParaRPr>
          </a:p>
          <a:p>
            <a:pPr marL="571500" indent="-571500">
              <a:buFont typeface="Arial" panose="020B0604020202020204" pitchFamily="34" charset="0"/>
              <a:buChar char="•"/>
            </a:pPr>
            <a:r>
              <a:rPr lang="en-GB" sz="2000" dirty="0">
                <a:latin typeface="Helvetica" pitchFamily="2" charset="0"/>
              </a:rPr>
              <a:t>Reproduces the ideology that marginalised speakers’ language practices carry little value (Snell 2013).</a:t>
            </a:r>
          </a:p>
          <a:p>
            <a:pPr marL="571500" indent="-571500">
              <a:buFont typeface="Arial" panose="020B0604020202020204" pitchFamily="34" charset="0"/>
              <a:buChar char="•"/>
            </a:pPr>
            <a:endParaRPr lang="en-GB" sz="2000" dirty="0">
              <a:latin typeface="Helvetica" pitchFamily="2" charset="0"/>
            </a:endParaRPr>
          </a:p>
          <a:p>
            <a:pPr marL="571500" indent="-571500">
              <a:buFont typeface="Arial" panose="020B0604020202020204" pitchFamily="34" charset="0"/>
              <a:buChar char="•"/>
            </a:pPr>
            <a:r>
              <a:rPr lang="en-GB" sz="2000" dirty="0">
                <a:latin typeface="Helvetica" pitchFamily="2" charset="0"/>
              </a:rPr>
              <a:t>A view of social justice which places the burden on marginalised speakers to modify the way they talk and maintains the racial/class status quo.</a:t>
            </a:r>
          </a:p>
        </p:txBody>
      </p:sp>
      <p:pic>
        <p:nvPicPr>
          <p:cNvPr id="10" name="Picture 9" descr="A picture containing text, screenshot, metal&#10;&#10;Description automatically generated">
            <a:extLst>
              <a:ext uri="{FF2B5EF4-FFF2-40B4-BE49-F238E27FC236}">
                <a16:creationId xmlns:a16="http://schemas.microsoft.com/office/drawing/2014/main" id="{226DAA72-1FF4-4192-86EF-71CF0CF8AA96}"/>
              </a:ext>
            </a:extLst>
          </p:cNvPr>
          <p:cNvPicPr>
            <a:picLocks noChangeAspect="1"/>
          </p:cNvPicPr>
          <p:nvPr/>
        </p:nvPicPr>
        <p:blipFill>
          <a:blip r:embed="rId2"/>
          <a:stretch>
            <a:fillRect/>
          </a:stretch>
        </p:blipFill>
        <p:spPr>
          <a:xfrm>
            <a:off x="8555420" y="1680341"/>
            <a:ext cx="3436885" cy="2414003"/>
          </a:xfrm>
          <a:prstGeom prst="rect">
            <a:avLst/>
          </a:prstGeom>
        </p:spPr>
      </p:pic>
      <p:sp>
        <p:nvSpPr>
          <p:cNvPr id="2" name="TextBox 1">
            <a:extLst>
              <a:ext uri="{FF2B5EF4-FFF2-40B4-BE49-F238E27FC236}">
                <a16:creationId xmlns:a16="http://schemas.microsoft.com/office/drawing/2014/main" id="{3E4A7344-A273-FA48-7633-DB740A810C2B}"/>
              </a:ext>
            </a:extLst>
          </p:cNvPr>
          <p:cNvSpPr txBox="1"/>
          <p:nvPr/>
        </p:nvSpPr>
        <p:spPr>
          <a:xfrm>
            <a:off x="293318" y="273344"/>
            <a:ext cx="11605364" cy="584775"/>
          </a:xfrm>
          <a:prstGeom prst="rect">
            <a:avLst/>
          </a:prstGeom>
          <a:noFill/>
        </p:spPr>
        <p:txBody>
          <a:bodyPr wrap="square">
            <a:spAutoFit/>
          </a:bodyPr>
          <a:lstStyle/>
          <a:p>
            <a:r>
              <a:rPr lang="en-GB" sz="3200" b="1" i="0" dirty="0">
                <a:solidFill>
                  <a:srgbClr val="000000"/>
                </a:solidFill>
                <a:effectLst/>
                <a:latin typeface="Helvetica" pitchFamily="2" charset="0"/>
              </a:rPr>
              <a:t>Social (in)justice: language policing is done by design</a:t>
            </a:r>
            <a:endParaRPr lang="en-US" dirty="0">
              <a:latin typeface="Helvetica" pitchFamily="2" charset="0"/>
            </a:endParaRPr>
          </a:p>
        </p:txBody>
      </p:sp>
    </p:spTree>
    <p:extLst>
      <p:ext uri="{BB962C8B-B14F-4D97-AF65-F5344CB8AC3E}">
        <p14:creationId xmlns:p14="http://schemas.microsoft.com/office/powerpoint/2010/main" val="3491425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41236A3-8243-DE01-5004-540163B48E11}"/>
              </a:ext>
            </a:extLst>
          </p:cNvPr>
          <p:cNvSpPr txBox="1"/>
          <p:nvPr/>
        </p:nvSpPr>
        <p:spPr>
          <a:xfrm>
            <a:off x="144900" y="258244"/>
            <a:ext cx="5439310" cy="584775"/>
          </a:xfrm>
          <a:prstGeom prst="rect">
            <a:avLst/>
          </a:prstGeom>
          <a:noFill/>
        </p:spPr>
        <p:txBody>
          <a:bodyPr wrap="none" rtlCol="0">
            <a:spAutoFit/>
          </a:bodyPr>
          <a:lstStyle/>
          <a:p>
            <a:r>
              <a:rPr lang="en-US" sz="3200" b="1" dirty="0">
                <a:latin typeface="Helvetica" pitchFamily="2" charset="0"/>
              </a:rPr>
              <a:t>Undoing language policing</a:t>
            </a:r>
          </a:p>
        </p:txBody>
      </p:sp>
      <p:sp>
        <p:nvSpPr>
          <p:cNvPr id="3" name="TextBox 2">
            <a:extLst>
              <a:ext uri="{FF2B5EF4-FFF2-40B4-BE49-F238E27FC236}">
                <a16:creationId xmlns:a16="http://schemas.microsoft.com/office/drawing/2014/main" id="{43D6D9C0-1AF2-D3B1-30FF-13E66D97A1C9}"/>
              </a:ext>
            </a:extLst>
          </p:cNvPr>
          <p:cNvSpPr txBox="1"/>
          <p:nvPr/>
        </p:nvSpPr>
        <p:spPr>
          <a:xfrm>
            <a:off x="251276" y="1322991"/>
            <a:ext cx="11541330" cy="5062924"/>
          </a:xfrm>
          <a:prstGeom prst="rect">
            <a:avLst/>
          </a:prstGeom>
          <a:noFill/>
        </p:spPr>
        <p:txBody>
          <a:bodyPr wrap="square">
            <a:spAutoFit/>
          </a:bodyPr>
          <a:lstStyle/>
          <a:p>
            <a:pPr marL="457200" indent="-457200">
              <a:buFont typeface="Arial" panose="020B0604020202020204" pitchFamily="34" charset="0"/>
              <a:buChar char="•"/>
            </a:pPr>
            <a:r>
              <a:rPr lang="en-US" sz="1900" dirty="0">
                <a:latin typeface="Helvetica" pitchFamily="2" charset="0"/>
              </a:rPr>
              <a:t>Language policing is not simply acts of overt corrections carried out by malicious individuals, but a dense structure which is actively woven into the fabric of education policy and operates under seemingly benevolent guises of social and racial justice.</a:t>
            </a:r>
          </a:p>
          <a:p>
            <a:pPr marL="457200" indent="-457200">
              <a:buFont typeface="Arial" panose="020B0604020202020204" pitchFamily="34" charset="0"/>
              <a:buChar char="•"/>
            </a:pPr>
            <a:endParaRPr lang="en-US" sz="1900" dirty="0">
              <a:latin typeface="Helvetica" pitchFamily="2" charset="0"/>
            </a:endParaRPr>
          </a:p>
          <a:p>
            <a:pPr marL="457200" indent="-457200">
              <a:buFont typeface="Arial" panose="020B0604020202020204" pitchFamily="34" charset="0"/>
              <a:buChar char="•"/>
            </a:pPr>
            <a:r>
              <a:rPr lang="en-US" sz="1900" dirty="0">
                <a:latin typeface="Helvetica" pitchFamily="2" charset="0"/>
              </a:rPr>
              <a:t>Language education policy is built on the interests of whiteness, and whiteness is learned (</a:t>
            </a:r>
            <a:r>
              <a:rPr lang="en-US" sz="1900" dirty="0" err="1">
                <a:latin typeface="Helvetica" pitchFamily="2" charset="0"/>
              </a:rPr>
              <a:t>Sriprakash</a:t>
            </a:r>
            <a:r>
              <a:rPr lang="en-US" sz="1900" dirty="0">
                <a:latin typeface="Helvetica" pitchFamily="2" charset="0"/>
              </a:rPr>
              <a:t> et al 2022). Linguistic whiteness and anti-Black linguistic racism are part of this structure. </a:t>
            </a:r>
          </a:p>
          <a:p>
            <a:pPr marL="457200" indent="-457200">
              <a:buFont typeface="Arial" panose="020B0604020202020204" pitchFamily="34" charset="0"/>
              <a:buChar char="•"/>
            </a:pPr>
            <a:endParaRPr lang="en-US" sz="1900" dirty="0">
              <a:latin typeface="Helvetica" pitchFamily="2" charset="0"/>
            </a:endParaRPr>
          </a:p>
          <a:p>
            <a:pPr marL="457200" indent="-457200">
              <a:buFont typeface="Arial" panose="020B0604020202020204" pitchFamily="34" charset="0"/>
              <a:buChar char="•"/>
            </a:pPr>
            <a:r>
              <a:rPr lang="en-US" sz="1900" dirty="0">
                <a:latin typeface="Helvetica" pitchFamily="2" charset="0"/>
              </a:rPr>
              <a:t>Efforts must go beyond simply educating teachers in critical language awareness, but position teachers as anti-racist language activists whose work is concerned with the abolishing of oppressive structures and the complete rejection of reductive language-based solutions to social inequalities.</a:t>
            </a:r>
          </a:p>
          <a:p>
            <a:pPr marL="457200" indent="-457200">
              <a:buFont typeface="Arial" panose="020B0604020202020204" pitchFamily="34" charset="0"/>
              <a:buChar char="•"/>
            </a:pPr>
            <a:endParaRPr lang="en-US" sz="1900" dirty="0">
              <a:latin typeface="Helvetica" pitchFamily="2" charset="0"/>
            </a:endParaRPr>
          </a:p>
          <a:p>
            <a:pPr marL="457200" indent="-457200">
              <a:buFont typeface="Arial" panose="020B0604020202020204" pitchFamily="34" charset="0"/>
              <a:buChar char="•"/>
            </a:pPr>
            <a:r>
              <a:rPr lang="en-GB" sz="1900" dirty="0">
                <a:latin typeface="Helvetica" pitchFamily="2" charset="0"/>
                <a:ea typeface="Calibri" panose="020F0502020204030204" pitchFamily="34" charset="0"/>
                <a:cs typeface="Times New Roman" panose="02020603050405020304" pitchFamily="18" charset="0"/>
              </a:rPr>
              <a:t>A </a:t>
            </a:r>
            <a:r>
              <a:rPr lang="en-GB" sz="1900" dirty="0" err="1">
                <a:latin typeface="Helvetica" pitchFamily="2" charset="0"/>
                <a:ea typeface="Calibri" panose="020F0502020204030204" pitchFamily="34" charset="0"/>
                <a:cs typeface="Times New Roman" panose="02020603050405020304" pitchFamily="18" charset="0"/>
              </a:rPr>
              <a:t>raciolinguistic</a:t>
            </a:r>
            <a:r>
              <a:rPr lang="en-GB" sz="1900" dirty="0">
                <a:latin typeface="Helvetica" pitchFamily="2" charset="0"/>
                <a:ea typeface="Calibri" panose="020F0502020204030204" pitchFamily="34" charset="0"/>
                <a:cs typeface="Times New Roman" panose="02020603050405020304" pitchFamily="18" charset="0"/>
              </a:rPr>
              <a:t> perspective pushes us to connect issues of language struggle with broader structures of inequality and urges us to relocate our attention away from the purportedly deficient language of the stigmatised speaker and towards the oppressive listener.</a:t>
            </a:r>
          </a:p>
          <a:p>
            <a:pPr marL="457200" indent="-457200">
              <a:buFont typeface="Arial" panose="020B0604020202020204" pitchFamily="34" charset="0"/>
              <a:buChar char="•"/>
            </a:pPr>
            <a:endParaRPr lang="en-GB" sz="1900" dirty="0">
              <a:latin typeface="Helvetica" pitchFamily="2"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r>
              <a:rPr lang="en-GB" sz="1900" dirty="0">
                <a:latin typeface="Helvetica" pitchFamily="2" charset="0"/>
                <a:ea typeface="Calibri" panose="020F0502020204030204" pitchFamily="34" charset="0"/>
                <a:cs typeface="Times New Roman" panose="02020603050405020304" pitchFamily="18" charset="0"/>
              </a:rPr>
              <a:t>Through this, we can seek to transform schools as spaces free from social injustice, rather than expecting marginalised children and teachers to transform themselves.</a:t>
            </a:r>
          </a:p>
        </p:txBody>
      </p:sp>
    </p:spTree>
    <p:extLst>
      <p:ext uri="{BB962C8B-B14F-4D97-AF65-F5344CB8AC3E}">
        <p14:creationId xmlns:p14="http://schemas.microsoft.com/office/powerpoint/2010/main" val="3405179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DBE5B99-A8A2-6763-50BA-52793582554F}"/>
              </a:ext>
            </a:extLst>
          </p:cNvPr>
          <p:cNvSpPr txBox="1"/>
          <p:nvPr/>
        </p:nvSpPr>
        <p:spPr>
          <a:xfrm>
            <a:off x="0" y="2764572"/>
            <a:ext cx="11808583" cy="4093428"/>
          </a:xfrm>
          <a:prstGeom prst="rect">
            <a:avLst/>
          </a:prstGeom>
          <a:noFill/>
        </p:spPr>
        <p:txBody>
          <a:bodyPr wrap="square">
            <a:spAutoFit/>
          </a:bodyPr>
          <a:lstStyle/>
          <a:p>
            <a:pPr marL="285750" indent="-285750">
              <a:buFont typeface="Arial" panose="020B0604020202020204" pitchFamily="34" charset="0"/>
              <a:buChar char="•"/>
            </a:pPr>
            <a:r>
              <a:rPr lang="en-GB" sz="1300" dirty="0" err="1">
                <a:effectLst/>
                <a:latin typeface="Times New Roman" panose="02020603050405020304" pitchFamily="18" charset="0"/>
                <a:ea typeface="Times New Roman" panose="02020603050405020304" pitchFamily="18" charset="0"/>
              </a:rPr>
              <a:t>Coard</a:t>
            </a:r>
            <a:r>
              <a:rPr lang="en-GB" sz="1300" dirty="0">
                <a:effectLst/>
                <a:latin typeface="Times New Roman" panose="02020603050405020304" pitchFamily="18" charset="0"/>
                <a:ea typeface="Times New Roman" panose="02020603050405020304" pitchFamily="18" charset="0"/>
              </a:rPr>
              <a:t>, B. (1971). </a:t>
            </a:r>
            <a:r>
              <a:rPr lang="en-GB" sz="1300" i="1" dirty="0">
                <a:effectLst/>
                <a:latin typeface="Times New Roman" panose="02020603050405020304" pitchFamily="18" charset="0"/>
                <a:ea typeface="Times New Roman" panose="02020603050405020304" pitchFamily="18" charset="0"/>
              </a:rPr>
              <a:t>How the West Indian Child is Made Educationally Sub-normal in the British School System</a:t>
            </a:r>
            <a:r>
              <a:rPr lang="en-GB" sz="1300" dirty="0">
                <a:effectLst/>
                <a:latin typeface="Times New Roman" panose="02020603050405020304" pitchFamily="18" charset="0"/>
                <a:ea typeface="Times New Roman" panose="02020603050405020304" pitchFamily="18" charset="0"/>
              </a:rPr>
              <a:t>. New Beacon Books.</a:t>
            </a:r>
            <a:endParaRPr lang="en-US" sz="13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285750" lvl="0" indent="-285750">
              <a:buFont typeface="Arial" panose="020B0604020202020204" pitchFamily="34" charset="0"/>
              <a:buChar char="•"/>
            </a:pPr>
            <a:r>
              <a:rPr lang="en-US" sz="1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Cushing, I. (2023). Challenging anti-Black linguistic racism amidst the ‘what works’ agenda in schools. </a:t>
            </a:r>
            <a:r>
              <a:rPr lang="en-US" sz="13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Race Ethnicity &amp; Education</a:t>
            </a:r>
            <a:r>
              <a:rPr lang="en-US" sz="1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a:p>
            <a:pPr marL="285750" lvl="0" indent="-285750">
              <a:buFont typeface="Arial" panose="020B0604020202020204" pitchFamily="34" charset="0"/>
              <a:buChar char="•"/>
            </a:pPr>
            <a:r>
              <a:rPr lang="en-US" sz="13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Cushing, I. (2023). The knowledge-rich project and the preservation of whiteness in schools: a </a:t>
            </a:r>
            <a:r>
              <a:rPr lang="en-US" sz="13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raciolinguistic</a:t>
            </a:r>
            <a:r>
              <a:rPr lang="en-US" sz="13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perspective. </a:t>
            </a:r>
            <a:r>
              <a:rPr lang="en-US" sz="13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Educational Linguistics</a:t>
            </a:r>
            <a:r>
              <a:rPr lang="en-US" sz="13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1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285750" lvl="0" indent="-285750">
              <a:buFont typeface="Arial" panose="020B0604020202020204" pitchFamily="34" charset="0"/>
              <a:buChar char="•"/>
            </a:pPr>
            <a:r>
              <a:rPr lang="en-GB" sz="1300" dirty="0">
                <a:effectLst/>
                <a:latin typeface="Times New Roman" panose="02020603050405020304" pitchFamily="18" charset="0"/>
                <a:ea typeface="Times New Roman" panose="02020603050405020304" pitchFamily="18" charset="0"/>
              </a:rPr>
              <a:t>Cushing, I. (2022). Word rich or word poor? Deficit discourses, </a:t>
            </a:r>
            <a:r>
              <a:rPr lang="en-GB" sz="1300" dirty="0" err="1">
                <a:effectLst/>
                <a:latin typeface="Times New Roman" panose="02020603050405020304" pitchFamily="18" charset="0"/>
                <a:ea typeface="Times New Roman" panose="02020603050405020304" pitchFamily="18" charset="0"/>
              </a:rPr>
              <a:t>raciolinguistic</a:t>
            </a:r>
            <a:r>
              <a:rPr lang="en-GB" sz="1300" dirty="0">
                <a:effectLst/>
                <a:latin typeface="Times New Roman" panose="02020603050405020304" pitchFamily="18" charset="0"/>
                <a:ea typeface="Times New Roman" panose="02020603050405020304" pitchFamily="18" charset="0"/>
              </a:rPr>
              <a:t> ideologies and the resurgence of the ‘word gap’ in England’s education policy. </a:t>
            </a:r>
            <a:r>
              <a:rPr lang="en-GB" sz="1300" i="1" dirty="0">
                <a:effectLst/>
                <a:latin typeface="Times New Roman" panose="02020603050405020304" pitchFamily="18" charset="0"/>
                <a:ea typeface="Times New Roman" panose="02020603050405020304" pitchFamily="18" charset="0"/>
              </a:rPr>
              <a:t>Critical Inquiry in Language Studies</a:t>
            </a:r>
            <a:r>
              <a:rPr lang="en-GB" sz="1300" dirty="0">
                <a:effectLst/>
                <a:latin typeface="Times New Roman" panose="02020603050405020304" pitchFamily="18" charset="0"/>
                <a:ea typeface="Times New Roman" panose="02020603050405020304" pitchFamily="18" charset="0"/>
              </a:rPr>
              <a:t>.</a:t>
            </a:r>
            <a:r>
              <a:rPr lang="en-GB" sz="1300" dirty="0">
                <a:solidFill>
                  <a:srgbClr val="000000"/>
                </a:solidFill>
                <a:effectLst/>
                <a:latin typeface="Times New Roman" panose="02020603050405020304" pitchFamily="18" charset="0"/>
                <a:ea typeface="Times New Roman" panose="02020603050405020304" pitchFamily="18" charset="0"/>
              </a:rPr>
              <a:t> </a:t>
            </a:r>
          </a:p>
          <a:p>
            <a:pPr marL="285750" lvl="0" indent="-285750">
              <a:buFont typeface="Arial" panose="020B0604020202020204" pitchFamily="34" charset="0"/>
              <a:buChar char="•"/>
            </a:pPr>
            <a:r>
              <a:rPr lang="en-GB" sz="1300" dirty="0">
                <a:solidFill>
                  <a:srgbClr val="000000"/>
                </a:solidFill>
                <a:effectLst/>
                <a:latin typeface="Times New Roman" panose="02020603050405020304" pitchFamily="18" charset="0"/>
                <a:ea typeface="Times New Roman" panose="02020603050405020304" pitchFamily="18" charset="0"/>
              </a:rPr>
              <a:t>Cushing, I. (2021). Language, discipline and ‘teaching like a champion’. </a:t>
            </a:r>
            <a:r>
              <a:rPr lang="en-GB" sz="1300" i="1" dirty="0">
                <a:solidFill>
                  <a:srgbClr val="000000"/>
                </a:solidFill>
                <a:effectLst/>
                <a:latin typeface="Times New Roman" panose="02020603050405020304" pitchFamily="18" charset="0"/>
                <a:ea typeface="Times New Roman" panose="02020603050405020304" pitchFamily="18" charset="0"/>
              </a:rPr>
              <a:t>British Educational Research Journal</a:t>
            </a:r>
            <a:r>
              <a:rPr lang="en-GB" sz="1300" dirty="0">
                <a:solidFill>
                  <a:srgbClr val="000000"/>
                </a:solidFill>
                <a:effectLst/>
                <a:latin typeface="Times New Roman" panose="02020603050405020304" pitchFamily="18" charset="0"/>
                <a:ea typeface="Times New Roman" panose="02020603050405020304" pitchFamily="18" charset="0"/>
              </a:rPr>
              <a:t> 47(1): 23-41.</a:t>
            </a:r>
            <a:r>
              <a:rPr lang="en-GB" sz="1300" dirty="0">
                <a:effectLst/>
              </a:rPr>
              <a:t> </a:t>
            </a:r>
            <a:endParaRPr lang="en-GB" sz="1300" dirty="0">
              <a:solidFill>
                <a:srgbClr val="000000"/>
              </a:solidFill>
              <a:effectLst/>
              <a:latin typeface="Times New Roman" panose="02020603050405020304" pitchFamily="18" charset="0"/>
              <a:ea typeface="Times New Roman" panose="02020603050405020304" pitchFamily="18" charset="0"/>
            </a:endParaRPr>
          </a:p>
          <a:p>
            <a:pPr marL="285750" lvl="0" indent="-285750">
              <a:buFont typeface="Arial" panose="020B0604020202020204" pitchFamily="34" charset="0"/>
              <a:buChar char="•"/>
            </a:pPr>
            <a:r>
              <a:rPr lang="en-GB" sz="1300" dirty="0">
                <a:solidFill>
                  <a:srgbClr val="000000"/>
                </a:solidFill>
                <a:effectLst/>
                <a:latin typeface="Times New Roman" panose="02020603050405020304" pitchFamily="18" charset="0"/>
                <a:ea typeface="Times New Roman" panose="02020603050405020304" pitchFamily="18" charset="0"/>
              </a:rPr>
              <a:t>Cushing, I &amp; Snell, J. (2022). The (white) ears of Ofsted: a </a:t>
            </a:r>
            <a:r>
              <a:rPr lang="en-GB" sz="1300" dirty="0" err="1">
                <a:solidFill>
                  <a:srgbClr val="000000"/>
                </a:solidFill>
                <a:effectLst/>
                <a:latin typeface="Times New Roman" panose="02020603050405020304" pitchFamily="18" charset="0"/>
                <a:ea typeface="Times New Roman" panose="02020603050405020304" pitchFamily="18" charset="0"/>
              </a:rPr>
              <a:t>raciolinguistic</a:t>
            </a:r>
            <a:r>
              <a:rPr lang="en-GB" sz="1300" dirty="0">
                <a:solidFill>
                  <a:srgbClr val="000000"/>
                </a:solidFill>
                <a:effectLst/>
                <a:latin typeface="Times New Roman" panose="02020603050405020304" pitchFamily="18" charset="0"/>
                <a:ea typeface="Times New Roman" panose="02020603050405020304" pitchFamily="18" charset="0"/>
              </a:rPr>
              <a:t> perspective on the listening practices of the schools inspectorate. </a:t>
            </a:r>
            <a:r>
              <a:rPr lang="en-GB" sz="1300" i="1" dirty="0">
                <a:solidFill>
                  <a:srgbClr val="000000"/>
                </a:solidFill>
                <a:effectLst/>
                <a:latin typeface="Times New Roman" panose="02020603050405020304" pitchFamily="18" charset="0"/>
                <a:ea typeface="Times New Roman" panose="02020603050405020304" pitchFamily="18" charset="0"/>
              </a:rPr>
              <a:t>Language in Society</a:t>
            </a:r>
            <a:r>
              <a:rPr lang="en-GB" sz="1300" i="1" dirty="0">
                <a:solidFill>
                  <a:srgbClr val="000000"/>
                </a:solidFill>
                <a:latin typeface="Times New Roman" panose="02020603050405020304" pitchFamily="18" charset="0"/>
                <a:ea typeface="Times New Roman" panose="02020603050405020304" pitchFamily="18" charset="0"/>
              </a:rPr>
              <a:t>.</a:t>
            </a:r>
          </a:p>
          <a:p>
            <a:pPr marL="285750" indent="-285750">
              <a:buFont typeface="Arial" panose="020B0604020202020204" pitchFamily="34" charset="0"/>
              <a:buChar char="•"/>
            </a:pPr>
            <a:r>
              <a:rPr lang="en-GB" sz="1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Flores, N &amp; Rosa, J. (2015). Undoing appropriateness: </a:t>
            </a:r>
            <a:r>
              <a:rPr lang="en-GB" sz="13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Raciolinguistic</a:t>
            </a:r>
            <a:r>
              <a:rPr lang="en-GB" sz="1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ideologies and language diversity in education. </a:t>
            </a:r>
            <a:r>
              <a:rPr lang="en-GB" sz="13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Harvard Educational Review</a:t>
            </a:r>
            <a:r>
              <a:rPr lang="en-GB" sz="1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85: 149-171.</a:t>
            </a:r>
          </a:p>
          <a:p>
            <a:pPr marL="285750" indent="-285750">
              <a:buFont typeface="Arial" panose="020B0604020202020204" pitchFamily="34" charset="0"/>
              <a:buChar char="•"/>
            </a:pPr>
            <a:r>
              <a:rPr lang="en-GB" sz="1300" dirty="0">
                <a:effectLst/>
                <a:latin typeface="Times New Roman" panose="02020603050405020304" pitchFamily="18" charset="0"/>
                <a:ea typeface="Times New Roman" panose="02020603050405020304" pitchFamily="18" charset="0"/>
              </a:rPr>
              <a:t>Hart, B &amp; </a:t>
            </a:r>
            <a:r>
              <a:rPr lang="en-GB" sz="1300" dirty="0" err="1">
                <a:effectLst/>
                <a:latin typeface="Times New Roman" panose="02020603050405020304" pitchFamily="18" charset="0"/>
                <a:ea typeface="Times New Roman" panose="02020603050405020304" pitchFamily="18" charset="0"/>
              </a:rPr>
              <a:t>Risley</a:t>
            </a:r>
            <a:r>
              <a:rPr lang="en-GB" sz="1300" dirty="0">
                <a:effectLst/>
                <a:latin typeface="Times New Roman" panose="02020603050405020304" pitchFamily="18" charset="0"/>
                <a:ea typeface="Times New Roman" panose="02020603050405020304" pitchFamily="18" charset="0"/>
              </a:rPr>
              <a:t>, T. (1995). </a:t>
            </a:r>
            <a:r>
              <a:rPr lang="en-GB" sz="1300" i="1" dirty="0">
                <a:effectLst/>
                <a:latin typeface="Times New Roman" panose="02020603050405020304" pitchFamily="18" charset="0"/>
                <a:ea typeface="Times New Roman" panose="02020603050405020304" pitchFamily="18" charset="0"/>
              </a:rPr>
              <a:t>Meaningful Differences in the Everyday Experience of Young American Children</a:t>
            </a:r>
            <a:r>
              <a:rPr lang="en-GB" sz="1300" dirty="0">
                <a:effectLst/>
                <a:latin typeface="Times New Roman" panose="02020603050405020304" pitchFamily="18" charset="0"/>
                <a:ea typeface="Times New Roman" panose="02020603050405020304" pitchFamily="18" charset="0"/>
              </a:rPr>
              <a:t>. Brookes Publishing.</a:t>
            </a:r>
            <a:endParaRPr lang="en-GB" sz="1300" i="1" dirty="0">
              <a:solidFill>
                <a:srgbClr val="000000"/>
              </a:solidFill>
              <a:latin typeface="Times New Roman" panose="02020603050405020304" pitchFamily="18" charset="0"/>
              <a:ea typeface="Times New Roman" panose="02020603050405020304" pitchFamily="18" charset="0"/>
            </a:endParaRPr>
          </a:p>
          <a:p>
            <a:pPr marL="285750" indent="-285750">
              <a:buFont typeface="Arial" panose="020B0604020202020204" pitchFamily="34" charset="0"/>
              <a:buChar char="•"/>
            </a:pPr>
            <a:r>
              <a:rPr lang="en-GB" sz="1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Hirsch, E.D. (1987). </a:t>
            </a:r>
            <a:r>
              <a:rPr lang="en-GB" sz="13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Cultural Literacy: What Every American Needs to Know. </a:t>
            </a:r>
            <a:r>
              <a:rPr lang="en-GB" sz="1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Houghton.</a:t>
            </a:r>
            <a:endParaRPr lang="en-GB" sz="1300"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1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Hodgson, J &amp; Harris, A. (2022). The genealogy of ‘cultural literacy’. </a:t>
            </a:r>
            <a:r>
              <a:rPr lang="en-GB" sz="13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Changing English</a:t>
            </a:r>
            <a:r>
              <a:rPr lang="en-GB" sz="1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29(4): 382-395.</a:t>
            </a:r>
            <a:endParaRPr lang="en-GB" sz="13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1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Johnson, L. (2022). </a:t>
            </a:r>
            <a:r>
              <a:rPr lang="en-GB" sz="13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Critical Race English Education: New Visions, New Possibilities</a:t>
            </a:r>
            <a:r>
              <a:rPr lang="en-GB" sz="1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Routledge.</a:t>
            </a:r>
            <a:r>
              <a:rPr lang="en-GB" sz="13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GB" sz="13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1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Johnson, D &amp; Johnson, E. (2021). </a:t>
            </a:r>
            <a:r>
              <a:rPr lang="en-GB" sz="13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Language Gap: Normalizing Deficit Ideologies</a:t>
            </a:r>
            <a:r>
              <a:rPr lang="en-GB" sz="1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Routledge.</a:t>
            </a:r>
          </a:p>
          <a:p>
            <a:pPr marL="285750" indent="-285750">
              <a:buFont typeface="Arial" panose="020B0604020202020204" pitchFamily="34" charset="0"/>
              <a:buChar char="•"/>
            </a:pPr>
            <a:r>
              <a:rPr lang="en-GB" sz="1300" dirty="0">
                <a:effectLst/>
                <a:latin typeface="Times New Roman" panose="02020603050405020304" pitchFamily="18" charset="0"/>
                <a:ea typeface="Calibri" panose="020F0502020204030204" pitchFamily="34" charset="0"/>
              </a:rPr>
              <a:t>Kidd, B. (1894). </a:t>
            </a:r>
            <a:r>
              <a:rPr lang="en-GB" sz="1300" i="1" dirty="0">
                <a:effectLst/>
                <a:latin typeface="Times New Roman" panose="02020603050405020304" pitchFamily="18" charset="0"/>
                <a:ea typeface="Calibri" panose="020F0502020204030204" pitchFamily="34" charset="0"/>
              </a:rPr>
              <a:t>Social Evolution</a:t>
            </a:r>
            <a:r>
              <a:rPr lang="en-GB" sz="1300" dirty="0">
                <a:effectLst/>
                <a:latin typeface="Times New Roman" panose="02020603050405020304" pitchFamily="18" charset="0"/>
                <a:ea typeface="Calibri" panose="020F0502020204030204" pitchFamily="34" charset="0"/>
              </a:rPr>
              <a:t>. Macmillan.</a:t>
            </a:r>
            <a:r>
              <a:rPr lang="en-GB" sz="1300" dirty="0">
                <a:effectLst/>
              </a:rPr>
              <a:t> </a:t>
            </a:r>
            <a:endParaRPr lang="en-GB" sz="13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1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Quigley, A. (2018). </a:t>
            </a:r>
            <a:r>
              <a:rPr lang="en-GB" sz="13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Closing the Vocabulary Gap</a:t>
            </a:r>
            <a:r>
              <a:rPr lang="en-GB" sz="1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Routledge.</a:t>
            </a:r>
            <a:endParaRPr lang="en-GB" sz="13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1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Rosa, J. (2016). Standardization, racialization, </a:t>
            </a:r>
            <a:r>
              <a:rPr lang="en-GB" sz="13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languagelessness</a:t>
            </a:r>
            <a:r>
              <a:rPr lang="en-GB" sz="1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13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Raciolinguistic</a:t>
            </a:r>
            <a:r>
              <a:rPr lang="en-GB" sz="1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ideologies across communicative contexts. </a:t>
            </a:r>
            <a:r>
              <a:rPr lang="en-GB" sz="13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Journal of Linguistic Anthropology</a:t>
            </a:r>
            <a:r>
              <a:rPr lang="en-GB" sz="1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26(2): 162-183. </a:t>
            </a:r>
          </a:p>
          <a:p>
            <a:pPr marL="285750" indent="-285750">
              <a:buFont typeface="Arial" panose="020B0604020202020204" pitchFamily="34" charset="0"/>
              <a:buChar char="•"/>
            </a:pPr>
            <a:r>
              <a:rPr lang="en-GB" sz="1300" dirty="0">
                <a:effectLst/>
                <a:latin typeface="Times New Roman" panose="02020603050405020304" pitchFamily="18" charset="0"/>
                <a:ea typeface="Times New Roman" panose="02020603050405020304" pitchFamily="18" charset="0"/>
              </a:rPr>
              <a:t>Rosen, H. (1972). </a:t>
            </a:r>
            <a:r>
              <a:rPr lang="en-GB" sz="1300" i="1" dirty="0">
                <a:effectLst/>
                <a:latin typeface="Times New Roman" panose="02020603050405020304" pitchFamily="18" charset="0"/>
                <a:ea typeface="Times New Roman" panose="02020603050405020304" pitchFamily="18" charset="0"/>
              </a:rPr>
              <a:t>Language and Class: A Critical Look at the Theories of Basil Bernstein</a:t>
            </a:r>
            <a:r>
              <a:rPr lang="en-GB" sz="1300" dirty="0">
                <a:effectLst/>
                <a:latin typeface="Times New Roman" panose="02020603050405020304" pitchFamily="18" charset="0"/>
                <a:ea typeface="Times New Roman" panose="02020603050405020304" pitchFamily="18" charset="0"/>
              </a:rPr>
              <a:t>. Falling Wall Press.</a:t>
            </a:r>
            <a:endParaRPr lang="en-GB" sz="1300" dirty="0">
              <a:effectLst/>
            </a:endParaRPr>
          </a:p>
          <a:p>
            <a:pPr marL="285750" indent="-285750">
              <a:buFont typeface="Arial" panose="020B0604020202020204" pitchFamily="34" charset="0"/>
              <a:buChar char="•"/>
            </a:pPr>
            <a:r>
              <a:rPr lang="en-GB" sz="13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Sriprakash</a:t>
            </a:r>
            <a:r>
              <a:rPr lang="en-GB" sz="1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 Rudolph, S &amp; Gerrard, J. (2022). </a:t>
            </a:r>
            <a:r>
              <a:rPr lang="en-GB" sz="13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Learning Whiteness: Education and the Settler Colonial State</a:t>
            </a:r>
            <a:r>
              <a:rPr lang="en-GB" sz="1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Pluto Press.</a:t>
            </a:r>
          </a:p>
          <a:p>
            <a:pPr marL="285750" indent="-285750">
              <a:buFont typeface="Arial" panose="020B0604020202020204" pitchFamily="34" charset="0"/>
              <a:buChar char="•"/>
            </a:pPr>
            <a:r>
              <a:rPr lang="en-GB" sz="13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Snell, J. (2013). Dialect, interaction and class positioning at school: from deficit to difference to repertoire. </a:t>
            </a:r>
            <a:r>
              <a:rPr lang="en-GB" sz="13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Language and Education</a:t>
            </a:r>
            <a:r>
              <a:rPr lang="en-GB" sz="13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27(2): 110-128.</a:t>
            </a:r>
            <a:endParaRPr lang="en-GB" sz="13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074D0CCC-8C4E-4B29-A803-E6D5464CD7B7}"/>
              </a:ext>
            </a:extLst>
          </p:cNvPr>
          <p:cNvSpPr txBox="1"/>
          <p:nvPr/>
        </p:nvSpPr>
        <p:spPr>
          <a:xfrm>
            <a:off x="144900" y="258244"/>
            <a:ext cx="4689104" cy="584775"/>
          </a:xfrm>
          <a:prstGeom prst="rect">
            <a:avLst/>
          </a:prstGeom>
          <a:noFill/>
        </p:spPr>
        <p:txBody>
          <a:bodyPr wrap="none" rtlCol="0">
            <a:spAutoFit/>
          </a:bodyPr>
          <a:lstStyle/>
          <a:p>
            <a:r>
              <a:rPr lang="en-US" sz="3200" b="1" dirty="0">
                <a:latin typeface="Helvetica" pitchFamily="2" charset="0"/>
              </a:rPr>
              <a:t>Thank you for listening</a:t>
            </a:r>
          </a:p>
        </p:txBody>
      </p:sp>
      <p:pic>
        <p:nvPicPr>
          <p:cNvPr id="4" name="Picture 3" descr="Graphical user interface, text, application, email&#10;&#10;Description automatically generated">
            <a:extLst>
              <a:ext uri="{FF2B5EF4-FFF2-40B4-BE49-F238E27FC236}">
                <a16:creationId xmlns:a16="http://schemas.microsoft.com/office/drawing/2014/main" id="{C6CA2B73-740D-A4DF-4ED4-7F2E57C1392F}"/>
              </a:ext>
            </a:extLst>
          </p:cNvPr>
          <p:cNvPicPr>
            <a:picLocks noChangeAspect="1"/>
          </p:cNvPicPr>
          <p:nvPr/>
        </p:nvPicPr>
        <p:blipFill>
          <a:blip r:embed="rId2"/>
          <a:stretch>
            <a:fillRect/>
          </a:stretch>
        </p:blipFill>
        <p:spPr>
          <a:xfrm>
            <a:off x="6091561" y="514043"/>
            <a:ext cx="5955539" cy="1922420"/>
          </a:xfrm>
          <a:prstGeom prst="rect">
            <a:avLst/>
          </a:prstGeom>
          <a:ln>
            <a:solidFill>
              <a:schemeClr val="accent1"/>
            </a:solidFill>
          </a:ln>
        </p:spPr>
      </p:pic>
      <p:sp>
        <p:nvSpPr>
          <p:cNvPr id="6" name="TextBox 5">
            <a:extLst>
              <a:ext uri="{FF2B5EF4-FFF2-40B4-BE49-F238E27FC236}">
                <a16:creationId xmlns:a16="http://schemas.microsoft.com/office/drawing/2014/main" id="{38485321-EE77-9044-51FB-E089516C4738}"/>
              </a:ext>
            </a:extLst>
          </p:cNvPr>
          <p:cNvSpPr txBox="1"/>
          <p:nvPr/>
        </p:nvSpPr>
        <p:spPr>
          <a:xfrm>
            <a:off x="-8238" y="955828"/>
            <a:ext cx="6104238" cy="1892826"/>
          </a:xfrm>
          <a:prstGeom prst="rect">
            <a:avLst/>
          </a:prstGeom>
          <a:noFill/>
        </p:spPr>
        <p:txBody>
          <a:bodyPr wrap="square">
            <a:spAutoFit/>
          </a:bodyPr>
          <a:lstStyle/>
          <a:p>
            <a:pPr marL="285750" indent="-285750">
              <a:buFont typeface="Arial" panose="020B0604020202020204" pitchFamily="34" charset="0"/>
              <a:buChar char="•"/>
            </a:pPr>
            <a:r>
              <a:rPr lang="en-GB" sz="13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Avineri</a:t>
            </a:r>
            <a:r>
              <a:rPr lang="en-GB" sz="1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 &amp; Johnson. E. (2015). Invited forum: bridging the “language gap”. </a:t>
            </a:r>
            <a:r>
              <a:rPr lang="en-GB" sz="13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Journal of Linguistic Anthropology</a:t>
            </a:r>
            <a:r>
              <a:rPr lang="en-GB" sz="1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25(1): 66-86.</a:t>
            </a:r>
            <a:endParaRPr lang="en-GB" sz="1300"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buFont typeface="Arial" panose="020B0604020202020204" pitchFamily="34" charset="0"/>
              <a:buChar char="•"/>
            </a:pPr>
            <a:r>
              <a:rPr lang="en-US" sz="1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Baker-Bell, A. (2020). </a:t>
            </a:r>
            <a:r>
              <a:rPr lang="en-US" sz="13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Linguistic Justice: Black Language, Literacy, Identity, and Pedagogy</a:t>
            </a:r>
            <a:r>
              <a:rPr lang="en-US" sz="1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Routledge.</a:t>
            </a:r>
          </a:p>
          <a:p>
            <a:pPr marL="285750" indent="-285750">
              <a:buFont typeface="Arial" panose="020B0604020202020204" pitchFamily="34" charset="0"/>
              <a:buChar char="•"/>
            </a:pPr>
            <a:r>
              <a:rPr lang="en-GB" sz="1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Bennett, W. (1987). James Madison High School: A Curriculum for American Students. U.S. Department of Education.</a:t>
            </a:r>
            <a:endParaRPr lang="en-GB" sz="13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1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Bereiter, C., &amp; Engelmann, S. (1966). </a:t>
            </a:r>
            <a:r>
              <a:rPr lang="en-GB" sz="13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Teaching Disadvantaged Children in the Pre-School</a:t>
            </a:r>
            <a:r>
              <a:rPr lang="en-GB" sz="1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Prentice Hall.</a:t>
            </a:r>
            <a:endParaRPr lang="en-US" sz="1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1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Bloom, A. (1987). </a:t>
            </a:r>
            <a:r>
              <a:rPr lang="en-GB" sz="13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Closing of the American Mind</a:t>
            </a:r>
            <a:r>
              <a:rPr lang="en-GB" sz="1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Simon &amp; Schuster.</a:t>
            </a:r>
            <a:endParaRPr lang="en-GB" sz="13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732980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C878932F-67F7-36B4-6ABE-3EE019EB4019}"/>
              </a:ext>
            </a:extLst>
          </p:cNvPr>
          <p:cNvSpPr/>
          <p:nvPr/>
        </p:nvSpPr>
        <p:spPr>
          <a:xfrm>
            <a:off x="2574996" y="1459109"/>
            <a:ext cx="2517114" cy="2387051"/>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750"/>
              </a:spcAft>
            </a:pPr>
            <a:r>
              <a:rPr lang="en-GB" sz="2000" dirty="0">
                <a:solidFill>
                  <a:srgbClr val="222222"/>
                </a:solidFill>
                <a:latin typeface="Helvetica" pitchFamily="2" charset="0"/>
                <a:ea typeface="Calibri" panose="020F0502020204030204" pitchFamily="34" charset="0"/>
                <a:cs typeface="Times New Roman" panose="02020603050405020304" pitchFamily="18" charset="0"/>
              </a:rPr>
              <a:t>Degenerate communities which require remediation</a:t>
            </a:r>
          </a:p>
        </p:txBody>
      </p:sp>
      <p:sp>
        <p:nvSpPr>
          <p:cNvPr id="8" name="Oval 7">
            <a:extLst>
              <a:ext uri="{FF2B5EF4-FFF2-40B4-BE49-F238E27FC236}">
                <a16:creationId xmlns:a16="http://schemas.microsoft.com/office/drawing/2014/main" id="{D42A7E24-7CCE-6D25-2A47-EE49A18BD63F}"/>
              </a:ext>
            </a:extLst>
          </p:cNvPr>
          <p:cNvSpPr/>
          <p:nvPr/>
        </p:nvSpPr>
        <p:spPr>
          <a:xfrm>
            <a:off x="140008" y="1459109"/>
            <a:ext cx="2614934" cy="2387051"/>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750"/>
              </a:spcAft>
            </a:pPr>
            <a:r>
              <a:rPr lang="en-GB" sz="2000" dirty="0">
                <a:solidFill>
                  <a:srgbClr val="222222"/>
                </a:solidFill>
                <a:latin typeface="Helvetica" pitchFamily="2" charset="0"/>
                <a:ea typeface="Calibri" panose="020F0502020204030204" pitchFamily="34" charset="0"/>
                <a:cs typeface="Times New Roman" panose="02020603050405020304" pitchFamily="18" charset="0"/>
              </a:rPr>
              <a:t>Social and urban decay blamed on marginalised communities</a:t>
            </a:r>
          </a:p>
        </p:txBody>
      </p:sp>
      <p:sp>
        <p:nvSpPr>
          <p:cNvPr id="10" name="Oval 9">
            <a:extLst>
              <a:ext uri="{FF2B5EF4-FFF2-40B4-BE49-F238E27FC236}">
                <a16:creationId xmlns:a16="http://schemas.microsoft.com/office/drawing/2014/main" id="{C74358E7-AAE1-9B62-C372-AEAD4144BA59}"/>
              </a:ext>
            </a:extLst>
          </p:cNvPr>
          <p:cNvSpPr/>
          <p:nvPr/>
        </p:nvSpPr>
        <p:spPr>
          <a:xfrm>
            <a:off x="4796937" y="1490337"/>
            <a:ext cx="2614934" cy="2387051"/>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750"/>
              </a:spcAft>
            </a:pPr>
            <a:r>
              <a:rPr lang="en-GB" sz="2000" dirty="0">
                <a:solidFill>
                  <a:srgbClr val="222222"/>
                </a:solidFill>
                <a:latin typeface="Helvetica" pitchFamily="2" charset="0"/>
                <a:ea typeface="Calibri" panose="020F0502020204030204" pitchFamily="34" charset="0"/>
                <a:cs typeface="Times New Roman" panose="02020603050405020304" pitchFamily="18" charset="0"/>
              </a:rPr>
              <a:t>Chaotic classrooms and homes</a:t>
            </a:r>
          </a:p>
        </p:txBody>
      </p:sp>
      <p:sp>
        <p:nvSpPr>
          <p:cNvPr id="11" name="Oval 10">
            <a:extLst>
              <a:ext uri="{FF2B5EF4-FFF2-40B4-BE49-F238E27FC236}">
                <a16:creationId xmlns:a16="http://schemas.microsoft.com/office/drawing/2014/main" id="{3FA585B5-75F3-4564-1191-03D76430E158}"/>
              </a:ext>
            </a:extLst>
          </p:cNvPr>
          <p:cNvSpPr/>
          <p:nvPr/>
        </p:nvSpPr>
        <p:spPr>
          <a:xfrm>
            <a:off x="7097398" y="1508964"/>
            <a:ext cx="2615709" cy="2387051"/>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750"/>
              </a:spcAft>
            </a:pPr>
            <a:r>
              <a:rPr lang="en-GB" sz="2000" dirty="0">
                <a:solidFill>
                  <a:srgbClr val="222222"/>
                </a:solidFill>
                <a:latin typeface="Helvetica" pitchFamily="2" charset="0"/>
                <a:ea typeface="Calibri" panose="020F0502020204030204" pitchFamily="34" charset="0"/>
                <a:cs typeface="Times New Roman" panose="02020603050405020304" pitchFamily="18" charset="0"/>
              </a:rPr>
              <a:t>Declining standards and poor vocabulary</a:t>
            </a:r>
          </a:p>
        </p:txBody>
      </p:sp>
      <p:sp>
        <p:nvSpPr>
          <p:cNvPr id="3" name="Oval 2">
            <a:extLst>
              <a:ext uri="{FF2B5EF4-FFF2-40B4-BE49-F238E27FC236}">
                <a16:creationId xmlns:a16="http://schemas.microsoft.com/office/drawing/2014/main" id="{43CB791B-E9A2-474B-BF02-DB21AF67B74C}"/>
              </a:ext>
            </a:extLst>
          </p:cNvPr>
          <p:cNvSpPr/>
          <p:nvPr/>
        </p:nvSpPr>
        <p:spPr>
          <a:xfrm>
            <a:off x="9434566" y="1508964"/>
            <a:ext cx="2517114" cy="2387051"/>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750"/>
              </a:spcAft>
            </a:pPr>
            <a:r>
              <a:rPr lang="en-GB" sz="2000" dirty="0">
                <a:solidFill>
                  <a:srgbClr val="222222"/>
                </a:solidFill>
                <a:latin typeface="Helvetica" pitchFamily="2" charset="0"/>
                <a:ea typeface="Calibri" panose="020F0502020204030204" pitchFamily="34" charset="0"/>
                <a:cs typeface="Times New Roman" panose="02020603050405020304" pitchFamily="18" charset="0"/>
              </a:rPr>
              <a:t>Racial justice achieved by modifying individual behaviours</a:t>
            </a:r>
          </a:p>
        </p:txBody>
      </p:sp>
      <p:sp>
        <p:nvSpPr>
          <p:cNvPr id="4" name="TextBox 3">
            <a:extLst>
              <a:ext uri="{FF2B5EF4-FFF2-40B4-BE49-F238E27FC236}">
                <a16:creationId xmlns:a16="http://schemas.microsoft.com/office/drawing/2014/main" id="{C3A1E8B0-8477-E3EB-F49D-97F3A6E9D1AD}"/>
              </a:ext>
            </a:extLst>
          </p:cNvPr>
          <p:cNvSpPr txBox="1"/>
          <p:nvPr/>
        </p:nvSpPr>
        <p:spPr>
          <a:xfrm>
            <a:off x="293317" y="148083"/>
            <a:ext cx="12308585" cy="584775"/>
          </a:xfrm>
          <a:prstGeom prst="rect">
            <a:avLst/>
          </a:prstGeom>
          <a:noFill/>
        </p:spPr>
        <p:txBody>
          <a:bodyPr wrap="square">
            <a:spAutoFit/>
          </a:bodyPr>
          <a:lstStyle/>
          <a:p>
            <a:r>
              <a:rPr lang="en-GB" sz="3200" b="1" dirty="0">
                <a:solidFill>
                  <a:srgbClr val="000000"/>
                </a:solidFill>
                <a:latin typeface="Helvetica" pitchFamily="2" charset="0"/>
              </a:rPr>
              <a:t>Durable</a:t>
            </a:r>
            <a:r>
              <a:rPr lang="en-GB" sz="3200" b="1" i="0" dirty="0">
                <a:solidFill>
                  <a:srgbClr val="000000"/>
                </a:solidFill>
                <a:effectLst/>
                <a:latin typeface="Helvetica" pitchFamily="2" charset="0"/>
              </a:rPr>
              <a:t> narratives about language and schools</a:t>
            </a:r>
            <a:endParaRPr lang="en-US" dirty="0">
              <a:latin typeface="Helvetica" pitchFamily="2" charset="0"/>
            </a:endParaRPr>
          </a:p>
        </p:txBody>
      </p:sp>
    </p:spTree>
    <p:extLst>
      <p:ext uri="{BB962C8B-B14F-4D97-AF65-F5344CB8AC3E}">
        <p14:creationId xmlns:p14="http://schemas.microsoft.com/office/powerpoint/2010/main" val="3527483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C878932F-67F7-36B4-6ABE-3EE019EB4019}"/>
              </a:ext>
            </a:extLst>
          </p:cNvPr>
          <p:cNvSpPr/>
          <p:nvPr/>
        </p:nvSpPr>
        <p:spPr>
          <a:xfrm>
            <a:off x="2574996" y="1459109"/>
            <a:ext cx="2517114" cy="2387051"/>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750"/>
              </a:spcAft>
            </a:pPr>
            <a:r>
              <a:rPr lang="en-GB" sz="2000" dirty="0">
                <a:solidFill>
                  <a:srgbClr val="222222"/>
                </a:solidFill>
                <a:latin typeface="Helvetica" pitchFamily="2" charset="0"/>
                <a:ea typeface="Calibri" panose="020F0502020204030204" pitchFamily="34" charset="0"/>
                <a:cs typeface="Times New Roman" panose="02020603050405020304" pitchFamily="18" charset="0"/>
              </a:rPr>
              <a:t>Degenerate communities which require remediation</a:t>
            </a:r>
          </a:p>
        </p:txBody>
      </p:sp>
      <p:sp>
        <p:nvSpPr>
          <p:cNvPr id="8" name="Oval 7">
            <a:extLst>
              <a:ext uri="{FF2B5EF4-FFF2-40B4-BE49-F238E27FC236}">
                <a16:creationId xmlns:a16="http://schemas.microsoft.com/office/drawing/2014/main" id="{D42A7E24-7CCE-6D25-2A47-EE49A18BD63F}"/>
              </a:ext>
            </a:extLst>
          </p:cNvPr>
          <p:cNvSpPr/>
          <p:nvPr/>
        </p:nvSpPr>
        <p:spPr>
          <a:xfrm>
            <a:off x="140008" y="1459109"/>
            <a:ext cx="2614934" cy="2387051"/>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750"/>
              </a:spcAft>
            </a:pPr>
            <a:r>
              <a:rPr lang="en-GB" sz="2000" dirty="0">
                <a:solidFill>
                  <a:srgbClr val="222222"/>
                </a:solidFill>
                <a:latin typeface="Helvetica" pitchFamily="2" charset="0"/>
                <a:ea typeface="Calibri" panose="020F0502020204030204" pitchFamily="34" charset="0"/>
                <a:cs typeface="Times New Roman" panose="02020603050405020304" pitchFamily="18" charset="0"/>
              </a:rPr>
              <a:t>Social and urban decay blamed on marginalised communities</a:t>
            </a:r>
          </a:p>
        </p:txBody>
      </p:sp>
      <p:sp>
        <p:nvSpPr>
          <p:cNvPr id="10" name="Oval 9">
            <a:extLst>
              <a:ext uri="{FF2B5EF4-FFF2-40B4-BE49-F238E27FC236}">
                <a16:creationId xmlns:a16="http://schemas.microsoft.com/office/drawing/2014/main" id="{C74358E7-AAE1-9B62-C372-AEAD4144BA59}"/>
              </a:ext>
            </a:extLst>
          </p:cNvPr>
          <p:cNvSpPr/>
          <p:nvPr/>
        </p:nvSpPr>
        <p:spPr>
          <a:xfrm>
            <a:off x="4796937" y="1490337"/>
            <a:ext cx="2614934" cy="2387051"/>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750"/>
              </a:spcAft>
            </a:pPr>
            <a:r>
              <a:rPr lang="en-GB" sz="2000" dirty="0">
                <a:solidFill>
                  <a:srgbClr val="222222"/>
                </a:solidFill>
                <a:latin typeface="Helvetica" pitchFamily="2" charset="0"/>
                <a:ea typeface="Calibri" panose="020F0502020204030204" pitchFamily="34" charset="0"/>
                <a:cs typeface="Times New Roman" panose="02020603050405020304" pitchFamily="18" charset="0"/>
              </a:rPr>
              <a:t>Chaotic classrooms and homes</a:t>
            </a:r>
          </a:p>
        </p:txBody>
      </p:sp>
      <p:sp>
        <p:nvSpPr>
          <p:cNvPr id="11" name="Oval 10">
            <a:extLst>
              <a:ext uri="{FF2B5EF4-FFF2-40B4-BE49-F238E27FC236}">
                <a16:creationId xmlns:a16="http://schemas.microsoft.com/office/drawing/2014/main" id="{3FA585B5-75F3-4564-1191-03D76430E158}"/>
              </a:ext>
            </a:extLst>
          </p:cNvPr>
          <p:cNvSpPr/>
          <p:nvPr/>
        </p:nvSpPr>
        <p:spPr>
          <a:xfrm>
            <a:off x="7097398" y="1508964"/>
            <a:ext cx="2615709" cy="2387051"/>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750"/>
              </a:spcAft>
            </a:pPr>
            <a:r>
              <a:rPr lang="en-GB" sz="2000" dirty="0">
                <a:solidFill>
                  <a:srgbClr val="222222"/>
                </a:solidFill>
                <a:latin typeface="Helvetica" pitchFamily="2" charset="0"/>
                <a:ea typeface="Calibri" panose="020F0502020204030204" pitchFamily="34" charset="0"/>
                <a:cs typeface="Times New Roman" panose="02020603050405020304" pitchFamily="18" charset="0"/>
              </a:rPr>
              <a:t>Declining standards and poor vocabulary</a:t>
            </a:r>
          </a:p>
        </p:txBody>
      </p:sp>
      <p:sp>
        <p:nvSpPr>
          <p:cNvPr id="3" name="Oval 2">
            <a:extLst>
              <a:ext uri="{FF2B5EF4-FFF2-40B4-BE49-F238E27FC236}">
                <a16:creationId xmlns:a16="http://schemas.microsoft.com/office/drawing/2014/main" id="{43CB791B-E9A2-474B-BF02-DB21AF67B74C}"/>
              </a:ext>
            </a:extLst>
          </p:cNvPr>
          <p:cNvSpPr/>
          <p:nvPr/>
        </p:nvSpPr>
        <p:spPr>
          <a:xfrm>
            <a:off x="9434566" y="1508964"/>
            <a:ext cx="2517114" cy="2387051"/>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750"/>
              </a:spcAft>
            </a:pPr>
            <a:r>
              <a:rPr lang="en-GB" sz="2000" dirty="0">
                <a:solidFill>
                  <a:srgbClr val="222222"/>
                </a:solidFill>
                <a:latin typeface="Helvetica" pitchFamily="2" charset="0"/>
                <a:ea typeface="Calibri" panose="020F0502020204030204" pitchFamily="34" charset="0"/>
                <a:cs typeface="Times New Roman" panose="02020603050405020304" pitchFamily="18" charset="0"/>
              </a:rPr>
              <a:t>Racial justice achieved by modifying individual behaviours</a:t>
            </a:r>
          </a:p>
        </p:txBody>
      </p:sp>
      <p:sp>
        <p:nvSpPr>
          <p:cNvPr id="4" name="TextBox 3">
            <a:extLst>
              <a:ext uri="{FF2B5EF4-FFF2-40B4-BE49-F238E27FC236}">
                <a16:creationId xmlns:a16="http://schemas.microsoft.com/office/drawing/2014/main" id="{C3A1E8B0-8477-E3EB-F49D-97F3A6E9D1AD}"/>
              </a:ext>
            </a:extLst>
          </p:cNvPr>
          <p:cNvSpPr txBox="1"/>
          <p:nvPr/>
        </p:nvSpPr>
        <p:spPr>
          <a:xfrm>
            <a:off x="293317" y="148083"/>
            <a:ext cx="12308585" cy="584775"/>
          </a:xfrm>
          <a:prstGeom prst="rect">
            <a:avLst/>
          </a:prstGeom>
          <a:noFill/>
        </p:spPr>
        <p:txBody>
          <a:bodyPr wrap="square">
            <a:spAutoFit/>
          </a:bodyPr>
          <a:lstStyle/>
          <a:p>
            <a:r>
              <a:rPr lang="en-GB" sz="3200" b="1" dirty="0">
                <a:solidFill>
                  <a:srgbClr val="000000"/>
                </a:solidFill>
                <a:latin typeface="Helvetica" pitchFamily="2" charset="0"/>
              </a:rPr>
              <a:t>Durable</a:t>
            </a:r>
            <a:r>
              <a:rPr lang="en-GB" sz="3200" b="1" i="0" dirty="0">
                <a:solidFill>
                  <a:srgbClr val="000000"/>
                </a:solidFill>
                <a:effectLst/>
                <a:latin typeface="Helvetica" pitchFamily="2" charset="0"/>
              </a:rPr>
              <a:t> narratives about language and schools</a:t>
            </a:r>
            <a:endParaRPr lang="en-US" dirty="0">
              <a:latin typeface="Helvetica" pitchFamily="2" charset="0"/>
            </a:endParaRPr>
          </a:p>
        </p:txBody>
      </p:sp>
      <p:sp>
        <p:nvSpPr>
          <p:cNvPr id="6" name="TextBox 5">
            <a:extLst>
              <a:ext uri="{FF2B5EF4-FFF2-40B4-BE49-F238E27FC236}">
                <a16:creationId xmlns:a16="http://schemas.microsoft.com/office/drawing/2014/main" id="{E49BB6BE-7E04-7B9E-35FD-36156ED448E2}"/>
              </a:ext>
            </a:extLst>
          </p:cNvPr>
          <p:cNvSpPr txBox="1"/>
          <p:nvPr/>
        </p:nvSpPr>
        <p:spPr>
          <a:xfrm>
            <a:off x="293317" y="4379540"/>
            <a:ext cx="11568831" cy="1938992"/>
          </a:xfrm>
          <a:prstGeom prst="rect">
            <a:avLst/>
          </a:prstGeom>
          <a:noFill/>
        </p:spPr>
        <p:txBody>
          <a:bodyPr wrap="square">
            <a:spAutoFit/>
          </a:bodyPr>
          <a:lstStyle/>
          <a:p>
            <a:r>
              <a:rPr lang="en-GB" sz="2000" dirty="0">
                <a:effectLst/>
                <a:latin typeface="Helvetica" pitchFamily="2" charset="0"/>
              </a:rPr>
              <a:t>… the view that if particular groups would just embrace [standard English; academic language] they would be provided readymade access to mainstream societal inclusion and upward socioeconomic mobility. This perspective </a:t>
            </a:r>
            <a:r>
              <a:rPr lang="en-GB" sz="2000" dirty="0">
                <a:solidFill>
                  <a:srgbClr val="FF0000"/>
                </a:solidFill>
                <a:effectLst/>
                <a:latin typeface="Helvetica" pitchFamily="2" charset="0"/>
              </a:rPr>
              <a:t>interprets structural inequality as a linguistic problem requiring linguistic solutions, rather than as a politico-economic problem requiring politico-economic solutions</a:t>
            </a:r>
            <a:r>
              <a:rPr lang="en-GB" sz="2000" dirty="0">
                <a:effectLst/>
                <a:latin typeface="Helvetica" pitchFamily="2" charset="0"/>
              </a:rPr>
              <a:t>. </a:t>
            </a:r>
          </a:p>
          <a:p>
            <a:endParaRPr lang="en-GB" sz="2000" dirty="0">
              <a:latin typeface="Helvetica" pitchFamily="2" charset="0"/>
            </a:endParaRPr>
          </a:p>
          <a:p>
            <a:r>
              <a:rPr lang="en-GB" sz="2000" dirty="0">
                <a:effectLst/>
                <a:latin typeface="Helvetica" pitchFamily="2" charset="0"/>
              </a:rPr>
              <a:t>(Rosa 2016: 165)</a:t>
            </a:r>
            <a:endParaRPr lang="en-GB" sz="2000" dirty="0">
              <a:latin typeface="Helvetica" pitchFamily="2" charset="0"/>
            </a:endParaRPr>
          </a:p>
        </p:txBody>
      </p:sp>
    </p:spTree>
    <p:extLst>
      <p:ext uri="{BB962C8B-B14F-4D97-AF65-F5344CB8AC3E}">
        <p14:creationId xmlns:p14="http://schemas.microsoft.com/office/powerpoint/2010/main" val="1666203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3A1E8B0-8477-E3EB-F49D-97F3A6E9D1AD}"/>
              </a:ext>
            </a:extLst>
          </p:cNvPr>
          <p:cNvSpPr txBox="1"/>
          <p:nvPr/>
        </p:nvSpPr>
        <p:spPr>
          <a:xfrm>
            <a:off x="293317" y="148083"/>
            <a:ext cx="12308585" cy="584775"/>
          </a:xfrm>
          <a:prstGeom prst="rect">
            <a:avLst/>
          </a:prstGeom>
          <a:noFill/>
        </p:spPr>
        <p:txBody>
          <a:bodyPr wrap="square">
            <a:spAutoFit/>
          </a:bodyPr>
          <a:lstStyle/>
          <a:p>
            <a:r>
              <a:rPr lang="en-GB" sz="3200" b="1" dirty="0">
                <a:solidFill>
                  <a:srgbClr val="000000"/>
                </a:solidFill>
                <a:latin typeface="Helvetica" pitchFamily="2" charset="0"/>
              </a:rPr>
              <a:t>A </a:t>
            </a:r>
            <a:r>
              <a:rPr lang="en-GB" sz="3200" b="1" dirty="0" err="1">
                <a:solidFill>
                  <a:srgbClr val="000000"/>
                </a:solidFill>
                <a:latin typeface="Helvetica" pitchFamily="2" charset="0"/>
              </a:rPr>
              <a:t>raciolinguistic</a:t>
            </a:r>
            <a:r>
              <a:rPr lang="en-GB" sz="3200" b="1" dirty="0">
                <a:solidFill>
                  <a:srgbClr val="000000"/>
                </a:solidFill>
                <a:latin typeface="Helvetica" pitchFamily="2" charset="0"/>
              </a:rPr>
              <a:t> perspective</a:t>
            </a:r>
            <a:endParaRPr lang="en-US" dirty="0">
              <a:latin typeface="Helvetica" pitchFamily="2" charset="0"/>
            </a:endParaRPr>
          </a:p>
        </p:txBody>
      </p:sp>
      <p:sp>
        <p:nvSpPr>
          <p:cNvPr id="2" name="TextBox 1">
            <a:extLst>
              <a:ext uri="{FF2B5EF4-FFF2-40B4-BE49-F238E27FC236}">
                <a16:creationId xmlns:a16="http://schemas.microsoft.com/office/drawing/2014/main" id="{297CACF5-27DF-0F6C-D543-112CFF147463}"/>
              </a:ext>
            </a:extLst>
          </p:cNvPr>
          <p:cNvSpPr txBox="1"/>
          <p:nvPr/>
        </p:nvSpPr>
        <p:spPr>
          <a:xfrm>
            <a:off x="236950" y="1238946"/>
            <a:ext cx="11800562" cy="5324535"/>
          </a:xfrm>
          <a:prstGeom prst="rect">
            <a:avLst/>
          </a:prstGeom>
          <a:noFill/>
        </p:spPr>
        <p:txBody>
          <a:bodyPr wrap="square">
            <a:spAutoFit/>
          </a:bodyPr>
          <a:lstStyle/>
          <a:p>
            <a:pPr marL="342900" indent="-342900">
              <a:buFont typeface="Arial" panose="020B0604020202020204" pitchFamily="34" charset="0"/>
              <a:buChar char="•"/>
            </a:pPr>
            <a:r>
              <a:rPr lang="en-GB" sz="2000" dirty="0">
                <a:effectLst/>
                <a:latin typeface="Helvetica" pitchFamily="2" charset="0"/>
              </a:rPr>
              <a:t>Exposes the long, colonial histories of how racialised communities get categorised as linguistically deficient, even when they produce language which is deemed skilful, legitimate and praiseworthy when produced by privileged white speakers (Rosa &amp; Flores 2017; Snell 2018; Cushing &amp; Snell 2022).</a:t>
            </a:r>
          </a:p>
          <a:p>
            <a:endParaRPr lang="en-GB" sz="2000" dirty="0">
              <a:latin typeface="Helvetica" pitchFamily="2" charset="0"/>
            </a:endParaRPr>
          </a:p>
          <a:p>
            <a:endParaRPr lang="en-GB" sz="2000" dirty="0">
              <a:latin typeface="Helvetica" pitchFamily="2" charset="0"/>
            </a:endParaRPr>
          </a:p>
          <a:p>
            <a:pPr marL="342900" indent="-342900">
              <a:buFont typeface="Arial" panose="020B0604020202020204" pitchFamily="34" charset="0"/>
              <a:buChar char="•"/>
            </a:pPr>
            <a:r>
              <a:rPr lang="en-GB" sz="2000" dirty="0">
                <a:latin typeface="Helvetica" pitchFamily="2" charset="0"/>
              </a:rPr>
              <a:t>Rejects </a:t>
            </a:r>
            <a:r>
              <a:rPr lang="en-GB" sz="2000" dirty="0">
                <a:effectLst/>
                <a:latin typeface="Helvetica" pitchFamily="2" charset="0"/>
              </a:rPr>
              <a:t>the assumption that if racialised populations learn to engage in normative language practices</a:t>
            </a:r>
            <a:r>
              <a:rPr lang="en-GB" sz="2000" dirty="0">
                <a:latin typeface="Helvetica" pitchFamily="2" charset="0"/>
              </a:rPr>
              <a:t> </a:t>
            </a:r>
            <a:r>
              <a:rPr lang="en-GB" sz="2000" dirty="0">
                <a:effectLst/>
                <a:latin typeface="Helvetica" pitchFamily="2" charset="0"/>
              </a:rPr>
              <a:t>they will be recognised as legitimate language users</a:t>
            </a:r>
          </a:p>
          <a:p>
            <a:pPr marL="342900" indent="-342900">
              <a:buFont typeface="Arial" panose="020B0604020202020204" pitchFamily="34" charset="0"/>
              <a:buChar char="•"/>
            </a:pPr>
            <a:endParaRPr lang="en-GB" sz="2000" dirty="0">
              <a:latin typeface="Helvetica" pitchFamily="2" charset="0"/>
            </a:endParaRPr>
          </a:p>
          <a:p>
            <a:pPr marL="342900" indent="-342900">
              <a:buFont typeface="Arial" panose="020B0604020202020204" pitchFamily="34" charset="0"/>
              <a:buChar char="•"/>
            </a:pPr>
            <a:endParaRPr lang="en-GB" sz="2000" dirty="0">
              <a:latin typeface="Helvetica" pitchFamily="2" charset="0"/>
            </a:endParaRPr>
          </a:p>
          <a:p>
            <a:pPr marL="342900" indent="-342900">
              <a:buFont typeface="Arial" panose="020B0604020202020204" pitchFamily="34" charset="0"/>
              <a:buChar char="•"/>
            </a:pPr>
            <a:r>
              <a:rPr lang="en-GB" sz="2000" dirty="0">
                <a:effectLst/>
                <a:latin typeface="Helvetica" pitchFamily="2" charset="0"/>
              </a:rPr>
              <a:t>Rejects the idea that language-based interventions are the solution to structural inequalities.</a:t>
            </a:r>
          </a:p>
          <a:p>
            <a:pPr marL="342900" indent="-342900">
              <a:buFont typeface="Arial" panose="020B0604020202020204" pitchFamily="34" charset="0"/>
              <a:buChar char="•"/>
            </a:pPr>
            <a:endParaRPr lang="en-GB" sz="2000" dirty="0">
              <a:latin typeface="Helvetica" pitchFamily="2" charset="0"/>
            </a:endParaRPr>
          </a:p>
          <a:p>
            <a:pPr marL="342900" indent="-342900">
              <a:buFont typeface="Arial" panose="020B0604020202020204" pitchFamily="34" charset="0"/>
              <a:buChar char="•"/>
            </a:pPr>
            <a:endParaRPr lang="en-GB" sz="2000" dirty="0">
              <a:latin typeface="Helvetica" pitchFamily="2" charset="0"/>
            </a:endParaRPr>
          </a:p>
          <a:p>
            <a:pPr marL="342900" indent="-342900">
              <a:buFont typeface="Arial" panose="020B0604020202020204" pitchFamily="34" charset="0"/>
              <a:buChar char="•"/>
            </a:pPr>
            <a:r>
              <a:rPr lang="en-GB" sz="2000" dirty="0">
                <a:effectLst/>
                <a:latin typeface="Helvetica" pitchFamily="2" charset="0"/>
              </a:rPr>
              <a:t>Shifts the attention away from stigmatised speakers and towards the </a:t>
            </a:r>
            <a:r>
              <a:rPr lang="en-GB" sz="2000" i="1" dirty="0">
                <a:effectLst/>
                <a:latin typeface="Helvetica" pitchFamily="2" charset="0"/>
              </a:rPr>
              <a:t>white listening subject</a:t>
            </a:r>
            <a:r>
              <a:rPr lang="en-GB" sz="2000" dirty="0">
                <a:effectLst/>
                <a:latin typeface="Helvetica" pitchFamily="2" charset="0"/>
              </a:rPr>
              <a:t>: an institutional mode of perception which refers not to malicious individuals, but to policies, curricula, assessments, interventions and other forms of linguistic surveillance which categorise marginalised speakers in need of perpetual remediation.</a:t>
            </a:r>
          </a:p>
        </p:txBody>
      </p:sp>
    </p:spTree>
    <p:extLst>
      <p:ext uri="{BB962C8B-B14F-4D97-AF65-F5344CB8AC3E}">
        <p14:creationId xmlns:p14="http://schemas.microsoft.com/office/powerpoint/2010/main" val="25439235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04C7AA8-7463-F7E1-DF09-EA2B5B604022}"/>
              </a:ext>
            </a:extLst>
          </p:cNvPr>
          <p:cNvSpPr txBox="1"/>
          <p:nvPr/>
        </p:nvSpPr>
        <p:spPr>
          <a:xfrm>
            <a:off x="681605" y="1770264"/>
            <a:ext cx="7935032" cy="3816429"/>
          </a:xfrm>
          <a:prstGeom prst="rect">
            <a:avLst/>
          </a:prstGeom>
          <a:noFill/>
          <a:ln>
            <a:solidFill>
              <a:schemeClr val="accent1"/>
            </a:solidFill>
          </a:ln>
        </p:spPr>
        <p:txBody>
          <a:bodyPr wrap="square">
            <a:spAutoFit/>
          </a:bodyPr>
          <a:lstStyle/>
          <a:p>
            <a:r>
              <a:rPr lang="en-GB" sz="2200" dirty="0">
                <a:effectLst/>
                <a:latin typeface="Helvetica" pitchFamily="2" charset="0"/>
              </a:rPr>
              <a:t>Anti-Black linguistic racism captures the dehumanisation that Black speakers endure when using their language across multiple contexts, including classrooms, and it details the ways that anti-Blackness in language education positions Black students as linguistically, intellectually, and morally inferior.</a:t>
            </a:r>
          </a:p>
          <a:p>
            <a:endParaRPr lang="en-GB" sz="2200" dirty="0">
              <a:latin typeface="Helvetica" pitchFamily="2" charset="0"/>
            </a:endParaRPr>
          </a:p>
          <a:p>
            <a:r>
              <a:rPr lang="en-GB" sz="2200" dirty="0">
                <a:effectLst/>
                <a:latin typeface="Helvetica" pitchFamily="2" charset="0"/>
              </a:rPr>
              <a:t>Through mainstream narratives about language, these children are instructed to modify their own natural language so that it becomes closer to that of the white, middle-classes.</a:t>
            </a:r>
          </a:p>
          <a:p>
            <a:endParaRPr lang="en-GB" sz="2200" dirty="0">
              <a:latin typeface="Helvetica" pitchFamily="2" charset="0"/>
            </a:endParaRPr>
          </a:p>
          <a:p>
            <a:r>
              <a:rPr lang="en-GB" sz="2200" dirty="0">
                <a:effectLst/>
                <a:latin typeface="Helvetica" pitchFamily="2" charset="0"/>
              </a:rPr>
              <a:t>Baker-Bell (2020: 13)</a:t>
            </a:r>
          </a:p>
        </p:txBody>
      </p:sp>
      <p:pic>
        <p:nvPicPr>
          <p:cNvPr id="3" name="Picture 2" descr="Linguistic Justice : Black Language, Literacy, Identity, and Pedagogy book cover">
            <a:extLst>
              <a:ext uri="{FF2B5EF4-FFF2-40B4-BE49-F238E27FC236}">
                <a16:creationId xmlns:a16="http://schemas.microsoft.com/office/drawing/2014/main" id="{2775657D-8ABF-408B-786B-1FB28730931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996547" y="1939540"/>
            <a:ext cx="2318582" cy="347787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F2A48CE-F247-17F7-240E-02C98FC39B56}"/>
              </a:ext>
            </a:extLst>
          </p:cNvPr>
          <p:cNvSpPr txBox="1"/>
          <p:nvPr/>
        </p:nvSpPr>
        <p:spPr>
          <a:xfrm>
            <a:off x="293317" y="148083"/>
            <a:ext cx="12308585" cy="584775"/>
          </a:xfrm>
          <a:prstGeom prst="rect">
            <a:avLst/>
          </a:prstGeom>
          <a:noFill/>
        </p:spPr>
        <p:txBody>
          <a:bodyPr wrap="square">
            <a:spAutoFit/>
          </a:bodyPr>
          <a:lstStyle/>
          <a:p>
            <a:r>
              <a:rPr lang="en-GB" sz="3200" b="1" i="0" dirty="0" err="1">
                <a:solidFill>
                  <a:srgbClr val="000000"/>
                </a:solidFill>
                <a:effectLst/>
                <a:latin typeface="Helvetica" pitchFamily="2" charset="0"/>
              </a:rPr>
              <a:t>Raciolinguistic</a:t>
            </a:r>
            <a:r>
              <a:rPr lang="en-GB" sz="3200" b="1" i="0" dirty="0">
                <a:solidFill>
                  <a:srgbClr val="000000"/>
                </a:solidFill>
                <a:effectLst/>
                <a:latin typeface="Helvetica" pitchFamily="2" charset="0"/>
              </a:rPr>
              <a:t> ideologies and anti-Black linguistic racism</a:t>
            </a:r>
            <a:endParaRPr lang="en-US" dirty="0">
              <a:latin typeface="Helvetica" pitchFamily="2" charset="0"/>
            </a:endParaRPr>
          </a:p>
        </p:txBody>
      </p:sp>
    </p:spTree>
    <p:extLst>
      <p:ext uri="{BB962C8B-B14F-4D97-AF65-F5344CB8AC3E}">
        <p14:creationId xmlns:p14="http://schemas.microsoft.com/office/powerpoint/2010/main" val="4074071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CDF01C8-ADE3-168F-234A-DBAE63121C85}"/>
              </a:ext>
            </a:extLst>
          </p:cNvPr>
          <p:cNvSpPr txBox="1"/>
          <p:nvPr/>
        </p:nvSpPr>
        <p:spPr>
          <a:xfrm>
            <a:off x="293317" y="148083"/>
            <a:ext cx="12308585" cy="584775"/>
          </a:xfrm>
          <a:prstGeom prst="rect">
            <a:avLst/>
          </a:prstGeom>
          <a:noFill/>
        </p:spPr>
        <p:txBody>
          <a:bodyPr wrap="square">
            <a:spAutoFit/>
          </a:bodyPr>
          <a:lstStyle/>
          <a:p>
            <a:r>
              <a:rPr lang="en-GB" sz="3200" b="1" dirty="0">
                <a:solidFill>
                  <a:srgbClr val="000000"/>
                </a:solidFill>
                <a:latin typeface="Helvetica" pitchFamily="2" charset="0"/>
              </a:rPr>
              <a:t>Anti-Black linguistic racism, ‘restricted codes’ and 1971</a:t>
            </a:r>
            <a:endParaRPr lang="en-US" dirty="0">
              <a:latin typeface="Helvetica" pitchFamily="2" charset="0"/>
            </a:endParaRPr>
          </a:p>
        </p:txBody>
      </p:sp>
      <p:pic>
        <p:nvPicPr>
          <p:cNvPr id="12" name="Picture 2" descr="How the West Indian Child is Made Educationally Sub-normal in the British  School System - Wikipedia">
            <a:extLst>
              <a:ext uri="{FF2B5EF4-FFF2-40B4-BE49-F238E27FC236}">
                <a16:creationId xmlns:a16="http://schemas.microsoft.com/office/drawing/2014/main" id="{1CDBB1B5-6AB0-C38E-7A1D-85F301272E11}"/>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52430" y="1055186"/>
            <a:ext cx="3071991" cy="4747623"/>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7E6DDF26-F8DE-4D10-87E2-8C188ADB9E34}"/>
              </a:ext>
            </a:extLst>
          </p:cNvPr>
          <p:cNvSpPr txBox="1"/>
          <p:nvPr/>
        </p:nvSpPr>
        <p:spPr>
          <a:xfrm>
            <a:off x="452430" y="5940474"/>
            <a:ext cx="6300592" cy="461665"/>
          </a:xfrm>
          <a:prstGeom prst="rect">
            <a:avLst/>
          </a:prstGeom>
          <a:noFill/>
        </p:spPr>
        <p:txBody>
          <a:bodyPr wrap="square">
            <a:spAutoFit/>
          </a:bodyPr>
          <a:lstStyle/>
          <a:p>
            <a:r>
              <a:rPr lang="en-US" sz="2400" dirty="0" err="1">
                <a:latin typeface="Helvetica" pitchFamily="2" charset="0"/>
              </a:rPr>
              <a:t>Coard</a:t>
            </a:r>
            <a:r>
              <a:rPr lang="en-US" sz="2400" dirty="0">
                <a:latin typeface="Helvetica" pitchFamily="2" charset="0"/>
              </a:rPr>
              <a:t> 1971</a:t>
            </a:r>
            <a:endParaRPr lang="en-US" sz="2400" dirty="0"/>
          </a:p>
        </p:txBody>
      </p:sp>
      <p:pic>
        <p:nvPicPr>
          <p:cNvPr id="1026" name="Picture 2" descr="Class, codes and control Volume 1 : theoretical studies towards a sociology  of language: Amazon.co.uk: Bernstein, Basil: Books">
            <a:extLst>
              <a:ext uri="{FF2B5EF4-FFF2-40B4-BE49-F238E27FC236}">
                <a16:creationId xmlns:a16="http://schemas.microsoft.com/office/drawing/2014/main" id="{B39713A9-E7D9-D1F2-5F8B-B93354804F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1588" y="1055186"/>
            <a:ext cx="2902889" cy="474762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5E39D09-DFFF-4E24-02BA-162734A1F1A2}"/>
              </a:ext>
            </a:extLst>
          </p:cNvPr>
          <p:cNvSpPr txBox="1"/>
          <p:nvPr/>
        </p:nvSpPr>
        <p:spPr>
          <a:xfrm>
            <a:off x="4381588" y="5940473"/>
            <a:ext cx="6300592" cy="461665"/>
          </a:xfrm>
          <a:prstGeom prst="rect">
            <a:avLst/>
          </a:prstGeom>
          <a:noFill/>
        </p:spPr>
        <p:txBody>
          <a:bodyPr wrap="square">
            <a:spAutoFit/>
          </a:bodyPr>
          <a:lstStyle/>
          <a:p>
            <a:r>
              <a:rPr lang="en-US" sz="2400" dirty="0">
                <a:latin typeface="Helvetica" pitchFamily="2" charset="0"/>
              </a:rPr>
              <a:t>Bernstein 1971</a:t>
            </a:r>
            <a:endParaRPr lang="en-US" sz="2400" dirty="0"/>
          </a:p>
        </p:txBody>
      </p:sp>
      <p:pic>
        <p:nvPicPr>
          <p:cNvPr id="3" name="Picture 2" descr="Language and Class by Rosen, Harold: Very Good Paperback (1974) |  Calliopebooks">
            <a:extLst>
              <a:ext uri="{FF2B5EF4-FFF2-40B4-BE49-F238E27FC236}">
                <a16:creationId xmlns:a16="http://schemas.microsoft.com/office/drawing/2014/main" id="{930837FB-DAD2-9107-9A6D-7DF574426BD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41644" y="1055186"/>
            <a:ext cx="3280412" cy="467295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D4928FF-022B-98D6-AC5F-341C2F517EDF}"/>
              </a:ext>
            </a:extLst>
          </p:cNvPr>
          <p:cNvSpPr txBox="1"/>
          <p:nvPr/>
        </p:nvSpPr>
        <p:spPr>
          <a:xfrm>
            <a:off x="8141644" y="5940473"/>
            <a:ext cx="6300592" cy="461665"/>
          </a:xfrm>
          <a:prstGeom prst="rect">
            <a:avLst/>
          </a:prstGeom>
          <a:noFill/>
        </p:spPr>
        <p:txBody>
          <a:bodyPr wrap="square">
            <a:spAutoFit/>
          </a:bodyPr>
          <a:lstStyle/>
          <a:p>
            <a:r>
              <a:rPr lang="en-US" sz="2400" dirty="0">
                <a:latin typeface="Helvetica" pitchFamily="2" charset="0"/>
              </a:rPr>
              <a:t>Rosen 1974</a:t>
            </a:r>
            <a:endParaRPr lang="en-US" sz="2400" dirty="0"/>
          </a:p>
        </p:txBody>
      </p:sp>
    </p:spTree>
    <p:extLst>
      <p:ext uri="{BB962C8B-B14F-4D97-AF65-F5344CB8AC3E}">
        <p14:creationId xmlns:p14="http://schemas.microsoft.com/office/powerpoint/2010/main" val="2515429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CDF01C8-ADE3-168F-234A-DBAE63121C85}"/>
              </a:ext>
            </a:extLst>
          </p:cNvPr>
          <p:cNvSpPr txBox="1"/>
          <p:nvPr/>
        </p:nvSpPr>
        <p:spPr>
          <a:xfrm>
            <a:off x="293317" y="148083"/>
            <a:ext cx="12308585" cy="584775"/>
          </a:xfrm>
          <a:prstGeom prst="rect">
            <a:avLst/>
          </a:prstGeom>
          <a:noFill/>
        </p:spPr>
        <p:txBody>
          <a:bodyPr wrap="square">
            <a:spAutoFit/>
          </a:bodyPr>
          <a:lstStyle/>
          <a:p>
            <a:r>
              <a:rPr lang="en-GB" sz="3200" b="1" dirty="0">
                <a:solidFill>
                  <a:srgbClr val="000000"/>
                </a:solidFill>
                <a:latin typeface="Helvetica" pitchFamily="2" charset="0"/>
              </a:rPr>
              <a:t>‘Appropriateness’</a:t>
            </a:r>
            <a:endParaRPr lang="en-US" dirty="0">
              <a:latin typeface="Helvetica" pitchFamily="2" charset="0"/>
            </a:endParaRPr>
          </a:p>
        </p:txBody>
      </p:sp>
      <p:sp>
        <p:nvSpPr>
          <p:cNvPr id="2" name="TextBox 1">
            <a:extLst>
              <a:ext uri="{FF2B5EF4-FFF2-40B4-BE49-F238E27FC236}">
                <a16:creationId xmlns:a16="http://schemas.microsoft.com/office/drawing/2014/main" id="{FA4D045F-8C99-0C80-AA81-CFDEBB816E02}"/>
              </a:ext>
            </a:extLst>
          </p:cNvPr>
          <p:cNvSpPr txBox="1"/>
          <p:nvPr/>
        </p:nvSpPr>
        <p:spPr>
          <a:xfrm>
            <a:off x="293317" y="1115793"/>
            <a:ext cx="11665320" cy="1261884"/>
          </a:xfrm>
          <a:prstGeom prst="rect">
            <a:avLst/>
          </a:prstGeom>
          <a:noFill/>
        </p:spPr>
        <p:txBody>
          <a:bodyPr wrap="square">
            <a:spAutoFit/>
          </a:bodyPr>
          <a:lstStyle/>
          <a:p>
            <a:pPr marL="342900" indent="-342900">
              <a:buFont typeface="Arial" panose="020B0604020202020204" pitchFamily="34" charset="0"/>
              <a:buChar char="•"/>
            </a:pPr>
            <a:r>
              <a:rPr lang="en-US" sz="1900" dirty="0">
                <a:latin typeface="Helvetica" pitchFamily="2" charset="0"/>
              </a:rPr>
              <a:t>Rosen (1974) was an early critic of appropriateness-based language education as espoused by Basil Bernstein and Dell </a:t>
            </a:r>
            <a:r>
              <a:rPr lang="en-US" sz="1900" dirty="0" err="1">
                <a:latin typeface="Helvetica" pitchFamily="2" charset="0"/>
              </a:rPr>
              <a:t>Hymes</a:t>
            </a:r>
            <a:r>
              <a:rPr lang="en-US" sz="1900" dirty="0">
                <a:latin typeface="Helvetica" pitchFamily="2" charset="0"/>
              </a:rPr>
              <a:t>, showing how ‘appropriate’ simply worked as a proxy for ‘correct’ or ‘standard’.</a:t>
            </a:r>
          </a:p>
          <a:p>
            <a:pPr marL="342900" indent="-342900">
              <a:buFont typeface="Arial" panose="020B0604020202020204" pitchFamily="34" charset="0"/>
              <a:buChar char="•"/>
            </a:pPr>
            <a:endParaRPr lang="en-US" sz="1900" dirty="0">
              <a:latin typeface="Helvetica" pitchFamily="2" charset="0"/>
            </a:endParaRPr>
          </a:p>
        </p:txBody>
      </p:sp>
      <p:sp>
        <p:nvSpPr>
          <p:cNvPr id="6" name="TextBox 5">
            <a:extLst>
              <a:ext uri="{FF2B5EF4-FFF2-40B4-BE49-F238E27FC236}">
                <a16:creationId xmlns:a16="http://schemas.microsoft.com/office/drawing/2014/main" id="{031954A7-98CA-EE6D-51A1-D3961D2A11A6}"/>
              </a:ext>
            </a:extLst>
          </p:cNvPr>
          <p:cNvSpPr txBox="1"/>
          <p:nvPr/>
        </p:nvSpPr>
        <p:spPr>
          <a:xfrm>
            <a:off x="293315" y="3581103"/>
            <a:ext cx="11520311" cy="969496"/>
          </a:xfrm>
          <a:prstGeom prst="rect">
            <a:avLst/>
          </a:prstGeom>
          <a:noFill/>
        </p:spPr>
        <p:txBody>
          <a:bodyPr wrap="square">
            <a:spAutoFit/>
          </a:bodyPr>
          <a:lstStyle/>
          <a:p>
            <a:pPr marL="342900" indent="-342900">
              <a:buFont typeface="Arial" panose="020B0604020202020204" pitchFamily="34" charset="0"/>
              <a:buChar char="•"/>
            </a:pPr>
            <a:r>
              <a:rPr lang="en-US" sz="1900" dirty="0">
                <a:latin typeface="Helvetica" pitchFamily="2" charset="0"/>
              </a:rPr>
              <a:t>Rosen’s ideas continue to be central to a </a:t>
            </a:r>
            <a:r>
              <a:rPr lang="en-US" sz="1900" dirty="0" err="1">
                <a:latin typeface="Helvetica" pitchFamily="2" charset="0"/>
              </a:rPr>
              <a:t>raciolinguistic</a:t>
            </a:r>
            <a:r>
              <a:rPr lang="en-US" sz="1900" dirty="0">
                <a:latin typeface="Helvetica" pitchFamily="2" charset="0"/>
              </a:rPr>
              <a:t> perspective, where we continue to push back against policies and pedagogies which require </a:t>
            </a:r>
            <a:r>
              <a:rPr lang="en-US" sz="1900" dirty="0" err="1">
                <a:latin typeface="Helvetica" pitchFamily="2" charset="0"/>
              </a:rPr>
              <a:t>racialised</a:t>
            </a:r>
            <a:r>
              <a:rPr lang="en-US" sz="1900" dirty="0">
                <a:latin typeface="Helvetica" pitchFamily="2" charset="0"/>
              </a:rPr>
              <a:t> children to modify their language so that it resembles </a:t>
            </a:r>
            <a:r>
              <a:rPr lang="en-US" sz="1900" dirty="0" err="1">
                <a:latin typeface="Helvetica" pitchFamily="2" charset="0"/>
              </a:rPr>
              <a:t>idealised</a:t>
            </a:r>
            <a:r>
              <a:rPr lang="en-US" sz="1900" dirty="0">
                <a:latin typeface="Helvetica" pitchFamily="2" charset="0"/>
              </a:rPr>
              <a:t> linguistic whiteness (Cushing &amp; Snell 2022; Flores &amp; Rosa 2015).</a:t>
            </a:r>
          </a:p>
        </p:txBody>
      </p:sp>
      <p:sp>
        <p:nvSpPr>
          <p:cNvPr id="8" name="TextBox 7">
            <a:extLst>
              <a:ext uri="{FF2B5EF4-FFF2-40B4-BE49-F238E27FC236}">
                <a16:creationId xmlns:a16="http://schemas.microsoft.com/office/drawing/2014/main" id="{E38C71C2-4EC9-AE1A-874E-52CCC3295064}"/>
              </a:ext>
            </a:extLst>
          </p:cNvPr>
          <p:cNvSpPr txBox="1"/>
          <p:nvPr/>
        </p:nvSpPr>
        <p:spPr>
          <a:xfrm>
            <a:off x="293315" y="4965071"/>
            <a:ext cx="5245636" cy="969496"/>
          </a:xfrm>
          <a:prstGeom prst="rect">
            <a:avLst/>
          </a:prstGeom>
          <a:noFill/>
        </p:spPr>
        <p:txBody>
          <a:bodyPr wrap="square">
            <a:spAutoFit/>
          </a:bodyPr>
          <a:lstStyle/>
          <a:p>
            <a:pPr marL="342900" indent="-342900">
              <a:buFont typeface="Arial" panose="020B0604020202020204" pitchFamily="34" charset="0"/>
              <a:buChar char="•"/>
            </a:pPr>
            <a:r>
              <a:rPr lang="en-US" sz="1900" dirty="0">
                <a:latin typeface="Helvetica" pitchFamily="2" charset="0"/>
              </a:rPr>
              <a:t>This perspective </a:t>
            </a:r>
            <a:r>
              <a:rPr lang="en-US" sz="1900" b="1" dirty="0">
                <a:latin typeface="Helvetica" pitchFamily="2" charset="0"/>
              </a:rPr>
              <a:t>refuses to place responsibility on the speaker to change their practice, but on the listener</a:t>
            </a:r>
            <a:r>
              <a:rPr lang="en-US" sz="1900" dirty="0">
                <a:latin typeface="Helvetica" pitchFamily="2" charset="0"/>
              </a:rPr>
              <a:t>.</a:t>
            </a:r>
          </a:p>
        </p:txBody>
      </p:sp>
      <p:pic>
        <p:nvPicPr>
          <p:cNvPr id="9" name="Picture 8" descr="Graphical user interface, text, application, email&#10;&#10;Description automatically generated">
            <a:extLst>
              <a:ext uri="{FF2B5EF4-FFF2-40B4-BE49-F238E27FC236}">
                <a16:creationId xmlns:a16="http://schemas.microsoft.com/office/drawing/2014/main" id="{22A14F5F-6124-0693-B9D4-5D7B3E8B123F}"/>
              </a:ext>
            </a:extLst>
          </p:cNvPr>
          <p:cNvPicPr>
            <a:picLocks noChangeAspect="1"/>
          </p:cNvPicPr>
          <p:nvPr/>
        </p:nvPicPr>
        <p:blipFill>
          <a:blip r:embed="rId2"/>
          <a:stretch>
            <a:fillRect/>
          </a:stretch>
        </p:blipFill>
        <p:spPr>
          <a:xfrm>
            <a:off x="5811425" y="4829422"/>
            <a:ext cx="6147212" cy="1825569"/>
          </a:xfrm>
          <a:prstGeom prst="rect">
            <a:avLst/>
          </a:prstGeom>
          <a:ln>
            <a:solidFill>
              <a:schemeClr val="accent1"/>
            </a:solidFill>
          </a:ln>
        </p:spPr>
      </p:pic>
      <p:sp>
        <p:nvSpPr>
          <p:cNvPr id="4" name="TextBox 3">
            <a:extLst>
              <a:ext uri="{FF2B5EF4-FFF2-40B4-BE49-F238E27FC236}">
                <a16:creationId xmlns:a16="http://schemas.microsoft.com/office/drawing/2014/main" id="{CB71C897-417E-17CE-CABE-589F4768C212}"/>
              </a:ext>
            </a:extLst>
          </p:cNvPr>
          <p:cNvSpPr txBox="1"/>
          <p:nvPr/>
        </p:nvSpPr>
        <p:spPr>
          <a:xfrm>
            <a:off x="293315" y="2307401"/>
            <a:ext cx="11383677" cy="969496"/>
          </a:xfrm>
          <a:prstGeom prst="rect">
            <a:avLst/>
          </a:prstGeom>
          <a:noFill/>
        </p:spPr>
        <p:txBody>
          <a:bodyPr wrap="square">
            <a:spAutoFit/>
          </a:bodyPr>
          <a:lstStyle/>
          <a:p>
            <a:pPr marL="342900" indent="-342900">
              <a:buFont typeface="Arial" panose="020B0604020202020204" pitchFamily="34" charset="0"/>
              <a:buChar char="•"/>
            </a:pPr>
            <a:r>
              <a:rPr lang="en-US" sz="1900" dirty="0">
                <a:latin typeface="Helvetica" pitchFamily="2" charset="0"/>
              </a:rPr>
              <a:t>My own work (Cushing 2023) has shown that </a:t>
            </a:r>
            <a:r>
              <a:rPr lang="en-US" sz="1900" dirty="0" err="1">
                <a:latin typeface="Helvetica" pitchFamily="2" charset="0"/>
              </a:rPr>
              <a:t>racialised</a:t>
            </a:r>
            <a:r>
              <a:rPr lang="en-US" sz="1900" dirty="0">
                <a:latin typeface="Helvetica" pitchFamily="2" charset="0"/>
              </a:rPr>
              <a:t> children’s and teacher’s language continues to be </a:t>
            </a:r>
            <a:r>
              <a:rPr lang="en-US" sz="1900" dirty="0" err="1">
                <a:latin typeface="Helvetica" pitchFamily="2" charset="0"/>
              </a:rPr>
              <a:t>stigmatised</a:t>
            </a:r>
            <a:r>
              <a:rPr lang="en-US" sz="1900" dirty="0">
                <a:latin typeface="Helvetica" pitchFamily="2" charset="0"/>
              </a:rPr>
              <a:t> even when it resembles language deemed appropriate when produced by white, privileged children and teachers.</a:t>
            </a:r>
          </a:p>
        </p:txBody>
      </p:sp>
    </p:spTree>
    <p:extLst>
      <p:ext uri="{BB962C8B-B14F-4D97-AF65-F5344CB8AC3E}">
        <p14:creationId xmlns:p14="http://schemas.microsoft.com/office/powerpoint/2010/main" val="1656785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8"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D59ADB1-59D0-E7FD-183F-AB1F0A9DE83E}"/>
              </a:ext>
            </a:extLst>
          </p:cNvPr>
          <p:cNvSpPr txBox="1"/>
          <p:nvPr/>
        </p:nvSpPr>
        <p:spPr>
          <a:xfrm>
            <a:off x="847594" y="458956"/>
            <a:ext cx="10496811" cy="5940088"/>
          </a:xfrm>
          <a:prstGeom prst="rect">
            <a:avLst/>
          </a:prstGeom>
          <a:noFill/>
        </p:spPr>
        <p:txBody>
          <a:bodyPr wrap="square">
            <a:spAutoFit/>
          </a:bodyPr>
          <a:lstStyle/>
          <a:p>
            <a:r>
              <a:rPr lang="en-GB" sz="2800" dirty="0">
                <a:effectLst/>
                <a:latin typeface="Helvetica" pitchFamily="2" charset="0"/>
                <a:ea typeface="Calibri" panose="020F0502020204030204" pitchFamily="34" charset="0"/>
              </a:rPr>
              <a:t>“They were always like questioning whether my accent was something I wanted to think about addressing … at one point they even said that going to elocution lessons might be worth thinking about… </a:t>
            </a:r>
            <a:endParaRPr lang="en-GB" sz="2800" dirty="0">
              <a:latin typeface="Helvetica" pitchFamily="2" charset="0"/>
              <a:ea typeface="Calibri" panose="020F0502020204030204" pitchFamily="34" charset="0"/>
            </a:endParaRPr>
          </a:p>
          <a:p>
            <a:endParaRPr lang="en-GB" sz="2800" dirty="0">
              <a:effectLst/>
              <a:latin typeface="Helvetica" pitchFamily="2" charset="0"/>
              <a:ea typeface="Calibri" panose="020F0502020204030204" pitchFamily="34" charset="0"/>
            </a:endParaRPr>
          </a:p>
          <a:p>
            <a:r>
              <a:rPr lang="en-GB" sz="2800" dirty="0">
                <a:effectLst/>
                <a:latin typeface="Helvetica" pitchFamily="2" charset="0"/>
                <a:ea typeface="Calibri" panose="020F0502020204030204" pitchFamily="34" charset="0"/>
              </a:rPr>
              <a:t>…but they never told the white teachers who also spoke with East London accents to do that…yeah it was pretty horrible, like I was being singled out and like I didn’t belong”</a:t>
            </a:r>
          </a:p>
          <a:p>
            <a:endParaRPr lang="en-GB" sz="2800" dirty="0">
              <a:latin typeface="Helvetica" pitchFamily="2" charset="0"/>
              <a:ea typeface="Calibri" panose="020F0502020204030204" pitchFamily="34" charset="0"/>
            </a:endParaRPr>
          </a:p>
          <a:p>
            <a:endParaRPr lang="en-GB" sz="2800" dirty="0">
              <a:latin typeface="Helvetica" pitchFamily="2" charset="0"/>
              <a:ea typeface="Calibri" panose="020F0502020204030204" pitchFamily="34" charset="0"/>
            </a:endParaRPr>
          </a:p>
          <a:p>
            <a:r>
              <a:rPr lang="en-GB" sz="2800" b="1" dirty="0">
                <a:effectLst/>
                <a:latin typeface="Helvetica" pitchFamily="2" charset="0"/>
                <a:ea typeface="Calibri" panose="020F0502020204030204" pitchFamily="34" charset="0"/>
              </a:rPr>
              <a:t>Rebecca, pre-service teacher</a:t>
            </a:r>
          </a:p>
          <a:p>
            <a:endParaRPr lang="en-GB" dirty="0">
              <a:latin typeface="Helvetica" pitchFamily="2" charset="0"/>
              <a:ea typeface="Calibri" panose="020F0502020204030204" pitchFamily="34" charset="0"/>
            </a:endParaRPr>
          </a:p>
          <a:p>
            <a:endParaRPr lang="en-GB" dirty="0">
              <a:latin typeface="Helvetica" pitchFamily="2" charset="0"/>
              <a:ea typeface="Calibri" panose="020F0502020204030204" pitchFamily="34" charset="0"/>
            </a:endParaRPr>
          </a:p>
          <a:p>
            <a:r>
              <a:rPr lang="en-GB" sz="1800" dirty="0">
                <a:effectLst/>
                <a:latin typeface="Helvetica" pitchFamily="2" charset="0"/>
                <a:ea typeface="Calibri" panose="020F0502020204030204" pitchFamily="34" charset="0"/>
              </a:rPr>
              <a:t>Cushing, I. (</a:t>
            </a:r>
            <a:r>
              <a:rPr lang="en-GB" sz="1800" dirty="0" err="1">
                <a:effectLst/>
                <a:latin typeface="Helvetica" pitchFamily="2" charset="0"/>
                <a:ea typeface="Calibri" panose="020F0502020204030204" pitchFamily="34" charset="0"/>
              </a:rPr>
              <a:t>f.c.</a:t>
            </a:r>
            <a:r>
              <a:rPr lang="en-GB" sz="1800" dirty="0">
                <a:effectLst/>
                <a:latin typeface="Helvetica" pitchFamily="2" charset="0"/>
                <a:ea typeface="Calibri" panose="020F0502020204030204" pitchFamily="34" charset="0"/>
              </a:rPr>
              <a:t>) "Miss, can you speak English?” </a:t>
            </a:r>
            <a:r>
              <a:rPr lang="en-GB" sz="1800" dirty="0" err="1">
                <a:effectLst/>
                <a:latin typeface="Helvetica" pitchFamily="2" charset="0"/>
                <a:ea typeface="Calibri" panose="020F0502020204030204" pitchFamily="34" charset="0"/>
              </a:rPr>
              <a:t>Raciolinguistic</a:t>
            </a:r>
            <a:r>
              <a:rPr lang="en-GB" sz="1800" dirty="0">
                <a:effectLst/>
                <a:latin typeface="Helvetica" pitchFamily="2" charset="0"/>
                <a:ea typeface="Calibri" panose="020F0502020204030204" pitchFamily="34" charset="0"/>
              </a:rPr>
              <a:t> ideologies and language oppression in initial teacher education. </a:t>
            </a:r>
            <a:r>
              <a:rPr lang="en-GB" sz="1800" i="1" dirty="0">
                <a:effectLst/>
                <a:latin typeface="Helvetica" pitchFamily="2" charset="0"/>
                <a:ea typeface="Calibri" panose="020F0502020204030204" pitchFamily="34" charset="0"/>
              </a:rPr>
              <a:t>British Journal of Sociology of Education</a:t>
            </a:r>
            <a:r>
              <a:rPr lang="en-GB" sz="1800" dirty="0">
                <a:effectLst/>
                <a:latin typeface="Helvetica" pitchFamily="2" charset="0"/>
                <a:ea typeface="Calibri" panose="020F0502020204030204" pitchFamily="34" charset="0"/>
              </a:rPr>
              <a:t>.</a:t>
            </a:r>
            <a:endParaRPr lang="en-US" sz="2800" dirty="0">
              <a:latin typeface="Helvetica" pitchFamily="2" charset="0"/>
            </a:endParaRPr>
          </a:p>
        </p:txBody>
      </p:sp>
    </p:spTree>
    <p:extLst>
      <p:ext uri="{BB962C8B-B14F-4D97-AF65-F5344CB8AC3E}">
        <p14:creationId xmlns:p14="http://schemas.microsoft.com/office/powerpoint/2010/main" val="4264070466"/>
      </p:ext>
    </p:extLst>
  </p:cSld>
  <p:clrMapOvr>
    <a:masterClrMapping/>
  </p:clrMapOvr>
</p:sld>
</file>

<file path=ppt/theme/theme1.xml><?xml version="1.0" encoding="utf-8"?>
<a:theme xmlns:a="http://schemas.openxmlformats.org/drawingml/2006/main" name="Office Theme 2013 -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2013 -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4263</TotalTime>
  <Words>3038</Words>
  <Application>Microsoft Office PowerPoint</Application>
  <PresentationFormat>Widescreen</PresentationFormat>
  <Paragraphs>231</Paragraphs>
  <Slides>25</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Calibri Light</vt:lpstr>
      <vt:lpstr>Helvetica</vt:lpstr>
      <vt:lpstr>Times New Roman</vt:lpstr>
      <vt:lpstr>Office Theme 2013 - 2022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Ian Cushing (Staff)</dc:creator>
  <cp:lastModifiedBy>Jonathan Morgan</cp:lastModifiedBy>
  <cp:revision>444</cp:revision>
  <dcterms:created xsi:type="dcterms:W3CDTF">2022-12-20T13:19:36Z</dcterms:created>
  <dcterms:modified xsi:type="dcterms:W3CDTF">2023-03-28T09:55:32Z</dcterms:modified>
</cp:coreProperties>
</file>